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2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 id="2147483708" r:id="rId6"/>
  </p:sldMasterIdLst>
  <p:notesMasterIdLst>
    <p:notesMasterId r:id="rId39"/>
  </p:notesMasterIdLst>
  <p:sldIdLst>
    <p:sldId id="1175" r:id="rId7"/>
    <p:sldId id="1176" r:id="rId8"/>
    <p:sldId id="1140" r:id="rId9"/>
    <p:sldId id="1141" r:id="rId10"/>
    <p:sldId id="917" r:id="rId11"/>
    <p:sldId id="1149" r:id="rId12"/>
    <p:sldId id="844" r:id="rId13"/>
    <p:sldId id="1142" r:id="rId14"/>
    <p:sldId id="1135" r:id="rId15"/>
    <p:sldId id="1145" r:id="rId16"/>
    <p:sldId id="1184" r:id="rId17"/>
    <p:sldId id="1153" r:id="rId18"/>
    <p:sldId id="1189" r:id="rId19"/>
    <p:sldId id="1205" r:id="rId20"/>
    <p:sldId id="1185" r:id="rId21"/>
    <p:sldId id="1045" r:id="rId22"/>
    <p:sldId id="1168" r:id="rId23"/>
    <p:sldId id="1186" r:id="rId24"/>
    <p:sldId id="1165" r:id="rId25"/>
    <p:sldId id="1102" r:id="rId26"/>
    <p:sldId id="1152" r:id="rId27"/>
    <p:sldId id="1167" r:id="rId28"/>
    <p:sldId id="1109" r:id="rId29"/>
    <p:sldId id="1110" r:id="rId30"/>
    <p:sldId id="1190" r:id="rId31"/>
    <p:sldId id="1036" r:id="rId32"/>
    <p:sldId id="1108" r:id="rId33"/>
    <p:sldId id="1040" r:id="rId34"/>
    <p:sldId id="1201" r:id="rId35"/>
    <p:sldId id="1202" r:id="rId36"/>
    <p:sldId id="1015" r:id="rId37"/>
    <p:sldId id="11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FF0000"/>
    <a:srgbClr val="3891D3"/>
    <a:srgbClr val="505050"/>
    <a:srgbClr val="E06666"/>
    <a:srgbClr val="2E2E2E"/>
    <a:srgbClr val="B4A7D6"/>
    <a:srgbClr val="484848"/>
    <a:srgbClr val="919191"/>
    <a:srgbClr val="9F9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97" autoAdjust="0"/>
  </p:normalViewPr>
  <p:slideViewPr>
    <p:cSldViewPr snapToGrid="0">
      <p:cViewPr varScale="1">
        <p:scale>
          <a:sx n="123" d="100"/>
          <a:sy n="123" d="100"/>
        </p:scale>
        <p:origin x="3744"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uchicagoedu-my.sharepoint.com/personal/ady_uchicago_edu/Documents/capc-learning-improve-accuracy-uniform-heterogenous-active-learning.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uchicagoedu-my.sharepoint.com/personal/ady_uchicago_edu/Documents/capc-learning-improve-accuracy-uniform-heterogenous-active-learning.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uchicagoedu-my.sharepoint.com/personal/ady_uchicago_edu/Documents/capc-learning-improve-accuracy-uniform-heterogenous-active-learning.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adzie\code\results\capc-utilization.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adzie\code\results\capc-utilization.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80866816889046422"/>
        </c:manualLayout>
      </c:layout>
      <c:barChart>
        <c:barDir val="col"/>
        <c:grouping val="clustered"/>
        <c:varyColors val="0"/>
        <c:ser>
          <c:idx val="0"/>
          <c:order val="0"/>
          <c:tx>
            <c:strRef>
              <c:f>uniform!$B$29</c:f>
              <c:strCache>
                <c:ptCount val="1"/>
                <c:pt idx="0">
                  <c:v>Before CaPC</c:v>
                </c:pt>
              </c:strCache>
            </c:strRef>
          </c:tx>
          <c:spPr>
            <a:solidFill>
              <a:schemeClr val="accent1"/>
            </a:solidFill>
            <a:ln>
              <a:noFill/>
            </a:ln>
            <a:effectLst/>
          </c:spPr>
          <c:invertIfNegative val="0"/>
          <c:cat>
            <c:numRef>
              <c:f>uniform!$A$30:$A$39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uniform!$B$30:$B$39</c:f>
              <c:numCache>
                <c:formatCode>General</c:formatCode>
                <c:ptCount val="10"/>
                <c:pt idx="0">
                  <c:v>83.743333333333339</c:v>
                </c:pt>
                <c:pt idx="1">
                  <c:v>91.06</c:v>
                </c:pt>
                <c:pt idx="2">
                  <c:v>92.5</c:v>
                </c:pt>
                <c:pt idx="3">
                  <c:v>80.069999999999993</c:v>
                </c:pt>
                <c:pt idx="4">
                  <c:v>88.410000000000011</c:v>
                </c:pt>
                <c:pt idx="5">
                  <c:v>84.61</c:v>
                </c:pt>
                <c:pt idx="6">
                  <c:v>75.443333333333328</c:v>
                </c:pt>
                <c:pt idx="7">
                  <c:v>88.42</c:v>
                </c:pt>
                <c:pt idx="8">
                  <c:v>72.763333333333335</c:v>
                </c:pt>
                <c:pt idx="9">
                  <c:v>82.323333333333338</c:v>
                </c:pt>
              </c:numCache>
            </c:numRef>
          </c:val>
          <c:extLst>
            <c:ext xmlns:c16="http://schemas.microsoft.com/office/drawing/2014/chart" uri="{C3380CC4-5D6E-409C-BE32-E72D297353CC}">
              <c16:uniqueId val="{00000000-8D9C-4384-959F-546F2ABA08EE}"/>
            </c:ext>
          </c:extLst>
        </c:ser>
        <c:ser>
          <c:idx val="1"/>
          <c:order val="1"/>
          <c:tx>
            <c:strRef>
              <c:f>uniform!$C$29</c:f>
              <c:strCache>
                <c:ptCount val="1"/>
                <c:pt idx="0">
                  <c:v>After CaPC</c:v>
                </c:pt>
              </c:strCache>
            </c:strRef>
          </c:tx>
          <c:spPr>
            <a:solidFill>
              <a:schemeClr val="accent2"/>
            </a:solidFill>
            <a:ln>
              <a:noFill/>
            </a:ln>
            <a:effectLst/>
          </c:spPr>
          <c:invertIfNegative val="0"/>
          <c:cat>
            <c:numRef>
              <c:f>uniform!$A$30:$A$39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uniform!$C$30:$C$39</c:f>
              <c:numCache>
                <c:formatCode>General</c:formatCode>
                <c:ptCount val="10"/>
                <c:pt idx="0">
                  <c:v>86.95</c:v>
                </c:pt>
                <c:pt idx="1">
                  <c:v>93.563333333333333</c:v>
                </c:pt>
                <c:pt idx="2">
                  <c:v>93.45</c:v>
                </c:pt>
                <c:pt idx="3">
                  <c:v>82.976666666666674</c:v>
                </c:pt>
                <c:pt idx="4">
                  <c:v>89.75333333333333</c:v>
                </c:pt>
                <c:pt idx="5">
                  <c:v>86.566666666666663</c:v>
                </c:pt>
                <c:pt idx="6">
                  <c:v>79.070000000000007</c:v>
                </c:pt>
                <c:pt idx="7">
                  <c:v>88.576666666666668</c:v>
                </c:pt>
                <c:pt idx="8">
                  <c:v>74.489999999999995</c:v>
                </c:pt>
                <c:pt idx="9">
                  <c:v>82.90666666666668</c:v>
                </c:pt>
              </c:numCache>
            </c:numRef>
          </c:val>
          <c:extLst>
            <c:ext xmlns:c16="http://schemas.microsoft.com/office/drawing/2014/chart" uri="{C3380CC4-5D6E-409C-BE32-E72D297353CC}">
              <c16:uniqueId val="{00000001-8D9C-4384-959F-546F2ABA08EE}"/>
            </c:ext>
          </c:extLst>
        </c:ser>
        <c:dLbls>
          <c:showLegendKey val="0"/>
          <c:showVal val="0"/>
          <c:showCatName val="0"/>
          <c:showSerName val="0"/>
          <c:showPercent val="0"/>
          <c:showBubbleSize val="0"/>
        </c:dLbls>
        <c:gapWidth val="219"/>
        <c:axId val="298608751"/>
        <c:axId val="289047247"/>
      </c:barChart>
      <c:lineChart>
        <c:grouping val="standard"/>
        <c:varyColors val="0"/>
        <c:ser>
          <c:idx val="2"/>
          <c:order val="2"/>
          <c:tx>
            <c:strRef>
              <c:f>uniform!$D$29</c:f>
              <c:strCache>
                <c:ptCount val="1"/>
                <c:pt idx="0">
                  <c:v>Before CaPC mean</c:v>
                </c:pt>
              </c:strCache>
            </c:strRef>
          </c:tx>
          <c:spPr>
            <a:ln w="28575" cap="rnd">
              <a:solidFill>
                <a:schemeClr val="accent1"/>
              </a:solidFill>
              <a:prstDash val="dash"/>
              <a:round/>
            </a:ln>
            <a:effectLst/>
          </c:spPr>
          <c:marker>
            <c:symbol val="none"/>
          </c:marker>
          <c:cat>
            <c:numRef>
              <c:f>uniform!$A$30:$A$39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uniform!$D$30:$D$39</c:f>
              <c:numCache>
                <c:formatCode>General</c:formatCode>
                <c:ptCount val="10"/>
                <c:pt idx="0">
                  <c:v>85.636666666666656</c:v>
                </c:pt>
                <c:pt idx="1">
                  <c:v>85.636666666666656</c:v>
                </c:pt>
                <c:pt idx="2">
                  <c:v>85.636666666666656</c:v>
                </c:pt>
                <c:pt idx="3">
                  <c:v>85.636666666666656</c:v>
                </c:pt>
                <c:pt idx="4">
                  <c:v>85.636666666666656</c:v>
                </c:pt>
                <c:pt idx="5">
                  <c:v>85.636666666666656</c:v>
                </c:pt>
                <c:pt idx="6">
                  <c:v>85.636666666666656</c:v>
                </c:pt>
                <c:pt idx="7">
                  <c:v>85.636666666666656</c:v>
                </c:pt>
                <c:pt idx="8">
                  <c:v>85.636666666666656</c:v>
                </c:pt>
                <c:pt idx="9">
                  <c:v>85.636666666666656</c:v>
                </c:pt>
              </c:numCache>
            </c:numRef>
          </c:val>
          <c:smooth val="0"/>
          <c:extLst>
            <c:ext xmlns:c16="http://schemas.microsoft.com/office/drawing/2014/chart" uri="{C3380CC4-5D6E-409C-BE32-E72D297353CC}">
              <c16:uniqueId val="{00000002-8D9C-4384-959F-546F2ABA08EE}"/>
            </c:ext>
          </c:extLst>
        </c:ser>
        <c:ser>
          <c:idx val="3"/>
          <c:order val="3"/>
          <c:tx>
            <c:strRef>
              <c:f>uniform!$E$29</c:f>
              <c:strCache>
                <c:ptCount val="1"/>
                <c:pt idx="0">
                  <c:v>After CaPC mean</c:v>
                </c:pt>
              </c:strCache>
            </c:strRef>
          </c:tx>
          <c:spPr>
            <a:ln w="28575" cap="rnd">
              <a:solidFill>
                <a:srgbClr val="FF0000"/>
              </a:solidFill>
              <a:prstDash val="dash"/>
              <a:round/>
            </a:ln>
            <a:effectLst/>
          </c:spPr>
          <c:marker>
            <c:symbol val="none"/>
          </c:marker>
          <c:cat>
            <c:numRef>
              <c:f>uniform!$A$30:$A$39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uniform!$E$30:$E$39</c:f>
              <c:numCache>
                <c:formatCode>General</c:formatCode>
                <c:ptCount val="10"/>
                <c:pt idx="0">
                  <c:v>87.556666666666658</c:v>
                </c:pt>
                <c:pt idx="1">
                  <c:v>87.556666666666658</c:v>
                </c:pt>
                <c:pt idx="2">
                  <c:v>87.556666666666658</c:v>
                </c:pt>
                <c:pt idx="3">
                  <c:v>87.556666666666658</c:v>
                </c:pt>
                <c:pt idx="4">
                  <c:v>87.556666666666658</c:v>
                </c:pt>
                <c:pt idx="5">
                  <c:v>87.556666666666658</c:v>
                </c:pt>
                <c:pt idx="6">
                  <c:v>87.556666666666658</c:v>
                </c:pt>
                <c:pt idx="7">
                  <c:v>87.556666666666658</c:v>
                </c:pt>
                <c:pt idx="8">
                  <c:v>87.556666666666658</c:v>
                </c:pt>
                <c:pt idx="9">
                  <c:v>87.556666666666658</c:v>
                </c:pt>
              </c:numCache>
            </c:numRef>
          </c:val>
          <c:smooth val="0"/>
          <c:extLst>
            <c:ext xmlns:c16="http://schemas.microsoft.com/office/drawing/2014/chart" uri="{C3380CC4-5D6E-409C-BE32-E72D297353CC}">
              <c16:uniqueId val="{00000003-8D9C-4384-959F-546F2ABA08EE}"/>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7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42473355978786259"/>
          <c:y val="5.764472614216546E-2"/>
          <c:w val="0.5511375663208754"/>
          <c:h val="0.13296020855607601"/>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98571067408417"/>
          <c:y val="4.6107932248018839E-2"/>
          <c:w val="0.80057474587989008"/>
          <c:h val="0.80866816889046422"/>
        </c:manualLayout>
      </c:layout>
      <c:barChart>
        <c:barDir val="col"/>
        <c:grouping val="clustered"/>
        <c:varyColors val="0"/>
        <c:ser>
          <c:idx val="0"/>
          <c:order val="0"/>
          <c:tx>
            <c:strRef>
              <c:f>heterogenous!$B$29</c:f>
              <c:strCache>
                <c:ptCount val="1"/>
                <c:pt idx="0">
                  <c:v>Before CaPC</c:v>
                </c:pt>
              </c:strCache>
            </c:strRef>
          </c:tx>
          <c:spPr>
            <a:solidFill>
              <a:schemeClr val="accent1"/>
            </a:solidFill>
            <a:ln>
              <a:noFill/>
            </a:ln>
            <a:effectLst/>
          </c:spPr>
          <c:invertIfNegative val="0"/>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heterogenous!$B$30:$B$39</c:f>
              <c:numCache>
                <c:formatCode>General</c:formatCode>
                <c:ptCount val="10"/>
                <c:pt idx="0">
                  <c:v>81.790000000000006</c:v>
                </c:pt>
                <c:pt idx="1">
                  <c:v>90.259999999999991</c:v>
                </c:pt>
                <c:pt idx="2">
                  <c:v>90.973333333333343</c:v>
                </c:pt>
                <c:pt idx="3">
                  <c:v>77.28</c:v>
                </c:pt>
                <c:pt idx="4">
                  <c:v>84.606666666666669</c:v>
                </c:pt>
                <c:pt idx="5">
                  <c:v>83.776666666666657</c:v>
                </c:pt>
                <c:pt idx="6">
                  <c:v>69.850000000000009</c:v>
                </c:pt>
                <c:pt idx="7">
                  <c:v>86.393333333333331</c:v>
                </c:pt>
                <c:pt idx="8">
                  <c:v>64.389999999999986</c:v>
                </c:pt>
                <c:pt idx="9">
                  <c:v>78.19</c:v>
                </c:pt>
              </c:numCache>
            </c:numRef>
          </c:val>
          <c:extLst>
            <c:ext xmlns:c16="http://schemas.microsoft.com/office/drawing/2014/chart" uri="{C3380CC4-5D6E-409C-BE32-E72D297353CC}">
              <c16:uniqueId val="{00000000-0C52-423E-B2BE-99D07B66D58F}"/>
            </c:ext>
          </c:extLst>
        </c:ser>
        <c:ser>
          <c:idx val="1"/>
          <c:order val="1"/>
          <c:tx>
            <c:strRef>
              <c:f>heterogenous!$C$29</c:f>
              <c:strCache>
                <c:ptCount val="1"/>
                <c:pt idx="0">
                  <c:v>After CaPC</c:v>
                </c:pt>
              </c:strCache>
            </c:strRef>
          </c:tx>
          <c:spPr>
            <a:solidFill>
              <a:schemeClr val="accent2"/>
            </a:solidFill>
            <a:ln>
              <a:noFill/>
            </a:ln>
            <a:effectLst/>
          </c:spPr>
          <c:invertIfNegative val="0"/>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heterogenous!$C$30:$C$39</c:f>
              <c:numCache>
                <c:formatCode>General</c:formatCode>
                <c:ptCount val="10"/>
                <c:pt idx="0">
                  <c:v>85.616666666666674</c:v>
                </c:pt>
                <c:pt idx="1">
                  <c:v>92.649999999999991</c:v>
                </c:pt>
                <c:pt idx="2">
                  <c:v>92.660000000000011</c:v>
                </c:pt>
                <c:pt idx="3">
                  <c:v>81.896666666666661</c:v>
                </c:pt>
                <c:pt idx="4">
                  <c:v>88.083333333333329</c:v>
                </c:pt>
                <c:pt idx="5">
                  <c:v>85.99</c:v>
                </c:pt>
                <c:pt idx="6">
                  <c:v>76.763333333333335</c:v>
                </c:pt>
                <c:pt idx="7">
                  <c:v>87.946666666666658</c:v>
                </c:pt>
                <c:pt idx="8">
                  <c:v>71.216666666666654</c:v>
                </c:pt>
                <c:pt idx="9">
                  <c:v>82.043333333333337</c:v>
                </c:pt>
              </c:numCache>
            </c:numRef>
          </c:val>
          <c:extLst>
            <c:ext xmlns:c16="http://schemas.microsoft.com/office/drawing/2014/chart" uri="{C3380CC4-5D6E-409C-BE32-E72D297353CC}">
              <c16:uniqueId val="{00000001-0C52-423E-B2BE-99D07B66D58F}"/>
            </c:ext>
          </c:extLst>
        </c:ser>
        <c:dLbls>
          <c:showLegendKey val="0"/>
          <c:showVal val="0"/>
          <c:showCatName val="0"/>
          <c:showSerName val="0"/>
          <c:showPercent val="0"/>
          <c:showBubbleSize val="0"/>
        </c:dLbls>
        <c:gapWidth val="219"/>
        <c:axId val="298608751"/>
        <c:axId val="289047247"/>
      </c:barChart>
      <c:lineChart>
        <c:grouping val="standard"/>
        <c:varyColors val="0"/>
        <c:ser>
          <c:idx val="2"/>
          <c:order val="2"/>
          <c:tx>
            <c:strRef>
              <c:f>heterogenous!$D$29</c:f>
              <c:strCache>
                <c:ptCount val="1"/>
                <c:pt idx="0">
                  <c:v>Before CaPC mean</c:v>
                </c:pt>
              </c:strCache>
            </c:strRef>
          </c:tx>
          <c:spPr>
            <a:ln w="28575" cap="rnd">
              <a:solidFill>
                <a:schemeClr val="accent1"/>
              </a:solidFill>
              <a:prstDash val="dash"/>
              <a:round/>
            </a:ln>
            <a:effectLst/>
          </c:spPr>
          <c:marker>
            <c:symbol val="none"/>
          </c:marker>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heterogenous!$D$30:$D$39</c:f>
              <c:numCache>
                <c:formatCode>General</c:formatCode>
                <c:ptCount val="10"/>
                <c:pt idx="0">
                  <c:v>82.98</c:v>
                </c:pt>
                <c:pt idx="1">
                  <c:v>82.98</c:v>
                </c:pt>
                <c:pt idx="2">
                  <c:v>82.98</c:v>
                </c:pt>
                <c:pt idx="3">
                  <c:v>82.98</c:v>
                </c:pt>
                <c:pt idx="4">
                  <c:v>82.98</c:v>
                </c:pt>
                <c:pt idx="5">
                  <c:v>82.98</c:v>
                </c:pt>
                <c:pt idx="6">
                  <c:v>82.98</c:v>
                </c:pt>
                <c:pt idx="7">
                  <c:v>82.98</c:v>
                </c:pt>
                <c:pt idx="8">
                  <c:v>82.98</c:v>
                </c:pt>
                <c:pt idx="9">
                  <c:v>82.98</c:v>
                </c:pt>
              </c:numCache>
            </c:numRef>
          </c:val>
          <c:smooth val="0"/>
          <c:extLst>
            <c:ext xmlns:c16="http://schemas.microsoft.com/office/drawing/2014/chart" uri="{C3380CC4-5D6E-409C-BE32-E72D297353CC}">
              <c16:uniqueId val="{00000002-0C52-423E-B2BE-99D07B66D58F}"/>
            </c:ext>
          </c:extLst>
        </c:ser>
        <c:ser>
          <c:idx val="3"/>
          <c:order val="3"/>
          <c:tx>
            <c:strRef>
              <c:f>heterogenous!$E$29</c:f>
              <c:strCache>
                <c:ptCount val="1"/>
                <c:pt idx="0">
                  <c:v>After CaPC mean</c:v>
                </c:pt>
              </c:strCache>
            </c:strRef>
          </c:tx>
          <c:spPr>
            <a:ln w="28575" cap="rnd">
              <a:solidFill>
                <a:srgbClr val="FF0000"/>
              </a:solidFill>
              <a:prstDash val="dash"/>
              <a:round/>
            </a:ln>
            <a:effectLst/>
          </c:spPr>
          <c:marker>
            <c:symbol val="none"/>
          </c:marker>
          <c:cat>
            <c:numRef>
              <c:f>heterogenous!$A$30:$A$39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heterogenous!$E$30:$E$39</c:f>
              <c:numCache>
                <c:formatCode>General</c:formatCode>
                <c:ptCount val="10"/>
                <c:pt idx="0">
                  <c:v>85.623333333333335</c:v>
                </c:pt>
                <c:pt idx="1">
                  <c:v>85.623333333333335</c:v>
                </c:pt>
                <c:pt idx="2">
                  <c:v>85.623333333333335</c:v>
                </c:pt>
                <c:pt idx="3">
                  <c:v>85.623333333333335</c:v>
                </c:pt>
                <c:pt idx="4">
                  <c:v>85.623333333333335</c:v>
                </c:pt>
                <c:pt idx="5">
                  <c:v>85.623333333333335</c:v>
                </c:pt>
                <c:pt idx="6">
                  <c:v>85.623333333333335</c:v>
                </c:pt>
                <c:pt idx="7">
                  <c:v>85.623333333333335</c:v>
                </c:pt>
                <c:pt idx="8">
                  <c:v>85.623333333333335</c:v>
                </c:pt>
                <c:pt idx="9">
                  <c:v>85.623333333333335</c:v>
                </c:pt>
              </c:numCache>
            </c:numRef>
          </c:val>
          <c:smooth val="0"/>
          <c:extLst>
            <c:ext xmlns:c16="http://schemas.microsoft.com/office/drawing/2014/chart" uri="{C3380CC4-5D6E-409C-BE32-E72D297353CC}">
              <c16:uniqueId val="{00000003-0C52-423E-B2BE-99D07B66D58F}"/>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Accuracy</a:t>
                </a:r>
              </a:p>
              <a:p>
                <a:pPr>
                  <a:defRPr/>
                </a:pPr>
                <a:r>
                  <a:rPr lang="en-CA"/>
                  <a:t>(%)</a:t>
                </a:r>
              </a:p>
            </c:rich>
          </c:tx>
          <c:layout>
            <c:manualLayout>
              <c:xMode val="edge"/>
              <c:yMode val="edge"/>
              <c:x val="5.283413000934903E-4"/>
              <c:y val="0.37067444034284452"/>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42473355978786259"/>
          <c:y val="5.0937822912980948E-2"/>
          <c:w val="0.5511375663208754"/>
          <c:h val="0.13966704866117086"/>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49564888713388"/>
          <c:y val="3.9506531939071519E-2"/>
          <c:w val="0.80760403421043525"/>
          <c:h val="0.77861631121775965"/>
        </c:manualLayout>
      </c:layout>
      <c:barChart>
        <c:barDir val="col"/>
        <c:grouping val="clustered"/>
        <c:varyColors val="0"/>
        <c:ser>
          <c:idx val="0"/>
          <c:order val="0"/>
          <c:tx>
            <c:strRef>
              <c:f>'active-learning'!$B$46</c:f>
              <c:strCache>
                <c:ptCount val="1"/>
                <c:pt idx="0">
                  <c:v>Before CaPC</c:v>
                </c:pt>
              </c:strCache>
            </c:strRef>
          </c:tx>
          <c:spPr>
            <a:solidFill>
              <a:schemeClr val="accent1"/>
            </a:solid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'active-learning'!$B$47:$B$56</c:f>
              <c:numCache>
                <c:formatCode>General</c:formatCode>
                <c:ptCount val="10"/>
                <c:pt idx="0">
                  <c:v>85.59666666666665</c:v>
                </c:pt>
                <c:pt idx="1">
                  <c:v>60.85</c:v>
                </c:pt>
                <c:pt idx="2">
                  <c:v>69.483333333333334</c:v>
                </c:pt>
                <c:pt idx="3">
                  <c:v>79.86666666666666</c:v>
                </c:pt>
                <c:pt idx="4">
                  <c:v>91.17</c:v>
                </c:pt>
                <c:pt idx="5">
                  <c:v>84.586666666666659</c:v>
                </c:pt>
                <c:pt idx="6">
                  <c:v>75.11</c:v>
                </c:pt>
                <c:pt idx="7">
                  <c:v>91.983333333333334</c:v>
                </c:pt>
                <c:pt idx="8">
                  <c:v>71.316666666666663</c:v>
                </c:pt>
                <c:pt idx="9">
                  <c:v>83.723333333333343</c:v>
                </c:pt>
              </c:numCache>
            </c:numRef>
          </c:val>
          <c:extLst>
            <c:ext xmlns:c16="http://schemas.microsoft.com/office/drawing/2014/chart" uri="{C3380CC4-5D6E-409C-BE32-E72D297353CC}">
              <c16:uniqueId val="{00000000-F763-4769-BD38-E770212208FD}"/>
            </c:ext>
          </c:extLst>
        </c:ser>
        <c:ser>
          <c:idx val="1"/>
          <c:order val="1"/>
          <c:tx>
            <c:strRef>
              <c:f>'active-learning'!$C$46</c:f>
              <c:strCache>
                <c:ptCount val="1"/>
                <c:pt idx="0">
                  <c:v>Random</c:v>
                </c:pt>
              </c:strCache>
            </c:strRef>
          </c:tx>
          <c:spPr>
            <a:solidFill>
              <a:schemeClr val="accent2"/>
            </a:solid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'active-learning'!$C$47:$C$56</c:f>
              <c:numCache>
                <c:formatCode>General</c:formatCode>
                <c:ptCount val="10"/>
                <c:pt idx="0">
                  <c:v>86.333333333333329</c:v>
                </c:pt>
                <c:pt idx="1">
                  <c:v>87.786666666666676</c:v>
                </c:pt>
                <c:pt idx="2">
                  <c:v>88.683333333333323</c:v>
                </c:pt>
                <c:pt idx="3">
                  <c:v>81.723333333333329</c:v>
                </c:pt>
                <c:pt idx="4">
                  <c:v>91.21</c:v>
                </c:pt>
                <c:pt idx="5">
                  <c:v>85.236666666666665</c:v>
                </c:pt>
                <c:pt idx="6">
                  <c:v>79.726666666666674</c:v>
                </c:pt>
                <c:pt idx="7">
                  <c:v>89.983333333333334</c:v>
                </c:pt>
                <c:pt idx="8">
                  <c:v>72.896666666666661</c:v>
                </c:pt>
                <c:pt idx="9">
                  <c:v>83.016666666666666</c:v>
                </c:pt>
              </c:numCache>
            </c:numRef>
          </c:val>
          <c:extLst>
            <c:ext xmlns:c16="http://schemas.microsoft.com/office/drawing/2014/chart" uri="{C3380CC4-5D6E-409C-BE32-E72D297353CC}">
              <c16:uniqueId val="{00000001-F763-4769-BD38-E770212208FD}"/>
            </c:ext>
          </c:extLst>
        </c:ser>
        <c:ser>
          <c:idx val="2"/>
          <c:order val="2"/>
          <c:tx>
            <c:strRef>
              <c:f>'active-learning'!$D$46</c:f>
              <c:strCache>
                <c:ptCount val="1"/>
                <c:pt idx="0">
                  <c:v>Entropy</c:v>
                </c:pt>
              </c:strCache>
            </c:strRef>
          </c:tx>
          <c:spPr>
            <a:solidFill>
              <a:schemeClr val="accent3"/>
            </a:solid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'active-learning'!$D$47:$D$56</c:f>
              <c:numCache>
                <c:formatCode>General</c:formatCode>
                <c:ptCount val="10"/>
                <c:pt idx="0">
                  <c:v>87.683333333333337</c:v>
                </c:pt>
                <c:pt idx="1">
                  <c:v>89.37</c:v>
                </c:pt>
                <c:pt idx="2">
                  <c:v>90.186666666666667</c:v>
                </c:pt>
                <c:pt idx="3">
                  <c:v>81.623333333333335</c:v>
                </c:pt>
                <c:pt idx="4">
                  <c:v>89.57</c:v>
                </c:pt>
                <c:pt idx="5">
                  <c:v>85.18</c:v>
                </c:pt>
                <c:pt idx="6">
                  <c:v>80.12</c:v>
                </c:pt>
                <c:pt idx="7">
                  <c:v>88.623333333333335</c:v>
                </c:pt>
                <c:pt idx="8">
                  <c:v>73.403333333333336</c:v>
                </c:pt>
                <c:pt idx="9">
                  <c:v>83.333333333333329</c:v>
                </c:pt>
              </c:numCache>
            </c:numRef>
          </c:val>
          <c:extLst>
            <c:ext xmlns:c16="http://schemas.microsoft.com/office/drawing/2014/chart" uri="{C3380CC4-5D6E-409C-BE32-E72D297353CC}">
              <c16:uniqueId val="{00000002-F763-4769-BD38-E770212208FD}"/>
            </c:ext>
          </c:extLst>
        </c:ser>
        <c:ser>
          <c:idx val="3"/>
          <c:order val="3"/>
          <c:tx>
            <c:strRef>
              <c:f>'active-learning'!$E$46</c:f>
              <c:strCache>
                <c:ptCount val="1"/>
                <c:pt idx="0">
                  <c:v>Margin</c:v>
                </c:pt>
              </c:strCache>
            </c:strRef>
          </c:tx>
          <c:spPr>
            <a:solidFill>
              <a:srgbClr val="92D050"/>
            </a:solid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'active-learning'!$E$47:$E$56</c:f>
              <c:numCache>
                <c:formatCode>General</c:formatCode>
                <c:ptCount val="10"/>
                <c:pt idx="0">
                  <c:v>87.71</c:v>
                </c:pt>
                <c:pt idx="1">
                  <c:v>89.339999999999989</c:v>
                </c:pt>
                <c:pt idx="2">
                  <c:v>90.553333333333342</c:v>
                </c:pt>
                <c:pt idx="3">
                  <c:v>81.113333333333344</c:v>
                </c:pt>
                <c:pt idx="4">
                  <c:v>89.99666666666667</c:v>
                </c:pt>
                <c:pt idx="5">
                  <c:v>85.360000000000014</c:v>
                </c:pt>
                <c:pt idx="6">
                  <c:v>79.263333333333335</c:v>
                </c:pt>
                <c:pt idx="7">
                  <c:v>88.163333333333341</c:v>
                </c:pt>
                <c:pt idx="8">
                  <c:v>73.449999999999989</c:v>
                </c:pt>
                <c:pt idx="9">
                  <c:v>82.79</c:v>
                </c:pt>
              </c:numCache>
            </c:numRef>
          </c:val>
          <c:extLst>
            <c:ext xmlns:c16="http://schemas.microsoft.com/office/drawing/2014/chart" uri="{C3380CC4-5D6E-409C-BE32-E72D297353CC}">
              <c16:uniqueId val="{00000003-F763-4769-BD38-E770212208FD}"/>
            </c:ext>
          </c:extLst>
        </c:ser>
        <c:dLbls>
          <c:showLegendKey val="0"/>
          <c:showVal val="0"/>
          <c:showCatName val="0"/>
          <c:showSerName val="0"/>
          <c:showPercent val="0"/>
          <c:showBubbleSize val="0"/>
        </c:dLbls>
        <c:gapWidth val="150"/>
        <c:axId val="298608751"/>
        <c:axId val="289047247"/>
      </c:barChart>
      <c:lineChart>
        <c:grouping val="standard"/>
        <c:varyColors val="0"/>
        <c:ser>
          <c:idx val="4"/>
          <c:order val="4"/>
          <c:tx>
            <c:strRef>
              <c:f>'active-learning'!$F$46</c:f>
              <c:strCache>
                <c:ptCount val="1"/>
              </c:strCache>
            </c:strRef>
          </c:tx>
          <c:spPr>
            <a:ln w="28575" cap="rnd">
              <a:solidFill>
                <a:schemeClr val="accent5"/>
              </a:solidFill>
              <a:prstDash val="dash"/>
              <a:round/>
            </a:ln>
            <a:effectLst/>
          </c:spPr>
          <c:marker>
            <c:symbol val="none"/>
          </c:marker>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'active-learning'!$F$47:$F$56</c:f>
              <c:numCache>
                <c:formatCode>General</c:formatCode>
                <c:ptCount val="10"/>
                <c:pt idx="0">
                  <c:v>79.36866666666667</c:v>
                </c:pt>
                <c:pt idx="1">
                  <c:v>79.36866666666667</c:v>
                </c:pt>
                <c:pt idx="2">
                  <c:v>79.36866666666667</c:v>
                </c:pt>
                <c:pt idx="3">
                  <c:v>79.36866666666667</c:v>
                </c:pt>
                <c:pt idx="4">
                  <c:v>79.36866666666667</c:v>
                </c:pt>
                <c:pt idx="5">
                  <c:v>79.36866666666667</c:v>
                </c:pt>
                <c:pt idx="6">
                  <c:v>79.36866666666667</c:v>
                </c:pt>
                <c:pt idx="7">
                  <c:v>79.36866666666667</c:v>
                </c:pt>
                <c:pt idx="8">
                  <c:v>79.36866666666667</c:v>
                </c:pt>
                <c:pt idx="9">
                  <c:v>79.36866666666667</c:v>
                </c:pt>
              </c:numCache>
            </c:numRef>
          </c:val>
          <c:smooth val="0"/>
          <c:extLst>
            <c:ext xmlns:c16="http://schemas.microsoft.com/office/drawing/2014/chart" uri="{C3380CC4-5D6E-409C-BE32-E72D297353CC}">
              <c16:uniqueId val="{00000004-F763-4769-BD38-E770212208FD}"/>
            </c:ext>
          </c:extLst>
        </c:ser>
        <c:ser>
          <c:idx val="5"/>
          <c:order val="5"/>
          <c:tx>
            <c:strRef>
              <c:f>'active-learning'!$G$46</c:f>
              <c:strCache>
                <c:ptCount val="1"/>
              </c:strCache>
            </c:strRef>
          </c:tx>
          <c:spPr>
            <a:ln w="28575" cap="rnd">
              <a:solidFill>
                <a:srgbClr val="FF0000"/>
              </a:solidFill>
              <a:round/>
            </a:ln>
            <a:effectLst/>
          </c:spPr>
          <c:marker>
            <c:symbol val="none"/>
          </c:marker>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'active-learning'!$G$47:$G$56</c:f>
              <c:numCache>
                <c:formatCode>General</c:formatCode>
                <c:ptCount val="10"/>
                <c:pt idx="0">
                  <c:v>84.656666666666652</c:v>
                </c:pt>
                <c:pt idx="1">
                  <c:v>84.656666666666652</c:v>
                </c:pt>
                <c:pt idx="2">
                  <c:v>84.656666666666652</c:v>
                </c:pt>
                <c:pt idx="3">
                  <c:v>84.656666666666652</c:v>
                </c:pt>
                <c:pt idx="4">
                  <c:v>84.656666666666652</c:v>
                </c:pt>
                <c:pt idx="5">
                  <c:v>84.656666666666652</c:v>
                </c:pt>
                <c:pt idx="6">
                  <c:v>84.656666666666652</c:v>
                </c:pt>
                <c:pt idx="7">
                  <c:v>84.656666666666652</c:v>
                </c:pt>
                <c:pt idx="8">
                  <c:v>84.656666666666652</c:v>
                </c:pt>
                <c:pt idx="9">
                  <c:v>84.656666666666652</c:v>
                </c:pt>
              </c:numCache>
            </c:numRef>
          </c:val>
          <c:smooth val="0"/>
          <c:extLst>
            <c:ext xmlns:c16="http://schemas.microsoft.com/office/drawing/2014/chart" uri="{C3380CC4-5D6E-409C-BE32-E72D297353CC}">
              <c16:uniqueId val="{00000005-F763-4769-BD38-E770212208FD}"/>
            </c:ext>
          </c:extLst>
        </c:ser>
        <c:ser>
          <c:idx val="6"/>
          <c:order val="6"/>
          <c:tx>
            <c:strRef>
              <c:f>'active-learning'!$H$46</c:f>
              <c:strCache>
                <c:ptCount val="1"/>
              </c:strCache>
            </c:strRef>
          </c:tx>
          <c:spPr>
            <a:ln w="28575" cap="rnd">
              <a:solidFill>
                <a:schemeClr val="bg2">
                  <a:lumMod val="50000"/>
                </a:schemeClr>
              </a:solidFill>
              <a:prstDash val="dash"/>
              <a:round/>
            </a:ln>
            <a:effectLst/>
          </c:spPr>
          <c:marker>
            <c:symbol val="none"/>
          </c:marker>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'active-learning'!$H$47:$H$56</c:f>
              <c:numCache>
                <c:formatCode>General</c:formatCode>
                <c:ptCount val="10"/>
                <c:pt idx="0">
                  <c:v>84.91</c:v>
                </c:pt>
                <c:pt idx="1">
                  <c:v>84.91</c:v>
                </c:pt>
                <c:pt idx="2">
                  <c:v>84.91</c:v>
                </c:pt>
                <c:pt idx="3">
                  <c:v>84.91</c:v>
                </c:pt>
                <c:pt idx="4">
                  <c:v>84.91</c:v>
                </c:pt>
                <c:pt idx="5">
                  <c:v>84.91</c:v>
                </c:pt>
                <c:pt idx="6">
                  <c:v>84.91</c:v>
                </c:pt>
                <c:pt idx="7">
                  <c:v>84.91</c:v>
                </c:pt>
                <c:pt idx="8">
                  <c:v>84.91</c:v>
                </c:pt>
                <c:pt idx="9">
                  <c:v>84.91</c:v>
                </c:pt>
              </c:numCache>
            </c:numRef>
          </c:val>
          <c:smooth val="0"/>
          <c:extLst>
            <c:ext xmlns:c16="http://schemas.microsoft.com/office/drawing/2014/chart" uri="{C3380CC4-5D6E-409C-BE32-E72D297353CC}">
              <c16:uniqueId val="{00000006-F763-4769-BD38-E770212208FD}"/>
            </c:ext>
          </c:extLst>
        </c:ser>
        <c:ser>
          <c:idx val="7"/>
          <c:order val="7"/>
          <c:tx>
            <c:strRef>
              <c:f>'active-learning'!$I$46</c:f>
              <c:strCache>
                <c:ptCount val="1"/>
              </c:strCache>
            </c:strRef>
          </c:tx>
          <c:spPr>
            <a:ln w="28575" cap="rnd">
              <a:solidFill>
                <a:srgbClr val="92D050"/>
              </a:solidFill>
              <a:prstDash val="sysDot"/>
              <a:round/>
            </a:ln>
            <a:effectLst/>
          </c:spPr>
          <c:marker>
            <c:symbol val="none"/>
          </c:marker>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'active-learning'!$I$47:$I$56</c:f>
              <c:numCache>
                <c:formatCode>General</c:formatCode>
                <c:ptCount val="10"/>
                <c:pt idx="0">
                  <c:v>84.776666666666671</c:v>
                </c:pt>
                <c:pt idx="1">
                  <c:v>84.776666666666671</c:v>
                </c:pt>
                <c:pt idx="2">
                  <c:v>84.776666666666671</c:v>
                </c:pt>
                <c:pt idx="3">
                  <c:v>84.776666666666671</c:v>
                </c:pt>
                <c:pt idx="4">
                  <c:v>84.776666666666671</c:v>
                </c:pt>
                <c:pt idx="5">
                  <c:v>84.776666666666671</c:v>
                </c:pt>
                <c:pt idx="6">
                  <c:v>84.776666666666671</c:v>
                </c:pt>
                <c:pt idx="7">
                  <c:v>84.776666666666671</c:v>
                </c:pt>
                <c:pt idx="8">
                  <c:v>84.776666666666671</c:v>
                </c:pt>
                <c:pt idx="9">
                  <c:v>84.776666666666671</c:v>
                </c:pt>
              </c:numCache>
            </c:numRef>
          </c:val>
          <c:smooth val="0"/>
          <c:extLst>
            <c:ext xmlns:c16="http://schemas.microsoft.com/office/drawing/2014/chart" uri="{C3380CC4-5D6E-409C-BE32-E72D297353CC}">
              <c16:uniqueId val="{00000007-F763-4769-BD38-E770212208FD}"/>
            </c:ext>
          </c:extLst>
        </c:ser>
        <c:dLbls>
          <c:showLegendKey val="0"/>
          <c:showVal val="0"/>
          <c:showCatName val="0"/>
          <c:showSerName val="0"/>
          <c:showPercent val="0"/>
          <c:showBubbleSize val="0"/>
        </c:dLbls>
        <c:marker val="1"/>
        <c:smooth val="0"/>
        <c:axId val="298608751"/>
        <c:axId val="289047247"/>
      </c:line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Balanced</a:t>
                </a:r>
              </a:p>
              <a:p>
                <a:pPr>
                  <a:defRPr/>
                </a:pPr>
                <a:r>
                  <a:rPr lang="en-CA"/>
                  <a:t>Accuracy</a:t>
                </a:r>
              </a:p>
              <a:p>
                <a:pPr>
                  <a:defRPr/>
                </a:pPr>
                <a:r>
                  <a:rPr lang="en-CA"/>
                  <a:t>(%)</a:t>
                </a:r>
              </a:p>
            </c:rich>
          </c:tx>
          <c:layout>
            <c:manualLayout>
              <c:xMode val="edge"/>
              <c:yMode val="edge"/>
              <c:x val="5.2833477181039922E-4"/>
              <c:y val="0.340622634286951"/>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21750872396284054"/>
          <c:y val="1.9638865342361853E-2"/>
          <c:w val="0.78249127603715951"/>
          <c:h val="0.10062194988542646"/>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49564888713388"/>
          <c:y val="3.9506531939071519E-2"/>
          <c:w val="0.80760403421043525"/>
          <c:h val="0.77861631121775965"/>
        </c:manualLayout>
      </c:layout>
      <c:barChart>
        <c:barDir val="col"/>
        <c:grouping val="clustered"/>
        <c:varyColors val="0"/>
        <c:ser>
          <c:idx val="0"/>
          <c:order val="0"/>
          <c:tx>
            <c:strRef>
              <c:f>'active-learning'!$B$46</c:f>
              <c:strCache>
                <c:ptCount val="1"/>
                <c:pt idx="0">
                  <c:v>Before CaPC</c:v>
                </c:pt>
              </c:strCache>
            </c:strRef>
          </c:tx>
          <c:spPr>
            <a:solidFill>
              <a:schemeClr val="accent1"/>
            </a:solid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'active-learning'!$B$47:$B$56</c:f>
              <c:numCache>
                <c:formatCode>General</c:formatCode>
                <c:ptCount val="10"/>
                <c:pt idx="0">
                  <c:v>85.59666666666665</c:v>
                </c:pt>
                <c:pt idx="1">
                  <c:v>60.85</c:v>
                </c:pt>
                <c:pt idx="2">
                  <c:v>69.483333333333334</c:v>
                </c:pt>
                <c:pt idx="3">
                  <c:v>79.86666666666666</c:v>
                </c:pt>
                <c:pt idx="4">
                  <c:v>91.17</c:v>
                </c:pt>
                <c:pt idx="5">
                  <c:v>84.586666666666659</c:v>
                </c:pt>
                <c:pt idx="6">
                  <c:v>75.11</c:v>
                </c:pt>
                <c:pt idx="7">
                  <c:v>91.983333333333334</c:v>
                </c:pt>
                <c:pt idx="8">
                  <c:v>71.316666666666663</c:v>
                </c:pt>
                <c:pt idx="9">
                  <c:v>83.723333333333343</c:v>
                </c:pt>
              </c:numCache>
            </c:numRef>
          </c:val>
          <c:extLst>
            <c:ext xmlns:c16="http://schemas.microsoft.com/office/drawing/2014/chart" uri="{C3380CC4-5D6E-409C-BE32-E72D297353CC}">
              <c16:uniqueId val="{00000000-F763-4769-BD38-E770212208FD}"/>
            </c:ext>
          </c:extLst>
        </c:ser>
        <c:ser>
          <c:idx val="1"/>
          <c:order val="1"/>
          <c:tx>
            <c:strRef>
              <c:f>'active-learning'!$C$46</c:f>
              <c:strCache>
                <c:ptCount val="1"/>
                <c:pt idx="0">
                  <c:v>Random</c:v>
                </c:pt>
              </c:strCache>
            </c:strRef>
          </c:tx>
          <c:spPr>
            <a:solidFill>
              <a:schemeClr val="accent2"/>
            </a:solidFill>
            <a:ln>
              <a:noFill/>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'active-learning'!$C$47:$C$56</c:f>
              <c:numCache>
                <c:formatCode>General</c:formatCode>
                <c:ptCount val="10"/>
                <c:pt idx="0">
                  <c:v>86.333333333333329</c:v>
                </c:pt>
                <c:pt idx="1">
                  <c:v>87.786666666666676</c:v>
                </c:pt>
                <c:pt idx="2">
                  <c:v>88.683333333333323</c:v>
                </c:pt>
                <c:pt idx="3">
                  <c:v>81.723333333333329</c:v>
                </c:pt>
                <c:pt idx="4">
                  <c:v>91.21</c:v>
                </c:pt>
                <c:pt idx="5">
                  <c:v>85.236666666666665</c:v>
                </c:pt>
                <c:pt idx="6">
                  <c:v>79.726666666666674</c:v>
                </c:pt>
                <c:pt idx="7">
                  <c:v>89.983333333333334</c:v>
                </c:pt>
                <c:pt idx="8">
                  <c:v>72.896666666666661</c:v>
                </c:pt>
                <c:pt idx="9">
                  <c:v>83.016666666666666</c:v>
                </c:pt>
              </c:numCache>
            </c:numRef>
          </c:val>
          <c:extLst>
            <c:ext xmlns:c16="http://schemas.microsoft.com/office/drawing/2014/chart" uri="{C3380CC4-5D6E-409C-BE32-E72D297353CC}">
              <c16:uniqueId val="{00000001-F763-4769-BD38-E770212208FD}"/>
            </c:ext>
          </c:extLst>
        </c:ser>
        <c:ser>
          <c:idx val="2"/>
          <c:order val="2"/>
          <c:tx>
            <c:strRef>
              <c:f>'active-learning'!$D$46</c:f>
              <c:strCache>
                <c:ptCount val="1"/>
                <c:pt idx="0">
                  <c:v>Entropy</c:v>
                </c:pt>
              </c:strCache>
            </c:strRef>
          </c:tx>
          <c:spPr>
            <a:solidFill>
              <a:schemeClr val="accent3"/>
            </a:solid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'active-learning'!$D$47:$D$56</c:f>
              <c:numCache>
                <c:formatCode>General</c:formatCode>
                <c:ptCount val="10"/>
                <c:pt idx="0">
                  <c:v>87.683333333333337</c:v>
                </c:pt>
                <c:pt idx="1">
                  <c:v>89.37</c:v>
                </c:pt>
                <c:pt idx="2">
                  <c:v>90.186666666666667</c:v>
                </c:pt>
                <c:pt idx="3">
                  <c:v>81.623333333333335</c:v>
                </c:pt>
                <c:pt idx="4">
                  <c:v>89.57</c:v>
                </c:pt>
                <c:pt idx="5">
                  <c:v>85.18</c:v>
                </c:pt>
                <c:pt idx="6">
                  <c:v>80.12</c:v>
                </c:pt>
                <c:pt idx="7">
                  <c:v>88.623333333333335</c:v>
                </c:pt>
                <c:pt idx="8">
                  <c:v>73.403333333333336</c:v>
                </c:pt>
                <c:pt idx="9">
                  <c:v>83.333333333333329</c:v>
                </c:pt>
              </c:numCache>
            </c:numRef>
          </c:val>
          <c:extLst>
            <c:ext xmlns:c16="http://schemas.microsoft.com/office/drawing/2014/chart" uri="{C3380CC4-5D6E-409C-BE32-E72D297353CC}">
              <c16:uniqueId val="{00000002-F763-4769-BD38-E770212208FD}"/>
            </c:ext>
          </c:extLst>
        </c:ser>
        <c:ser>
          <c:idx val="3"/>
          <c:order val="3"/>
          <c:tx>
            <c:strRef>
              <c:f>'active-learning'!$E$46</c:f>
              <c:strCache>
                <c:ptCount val="1"/>
                <c:pt idx="0">
                  <c:v>Margin</c:v>
                </c:pt>
              </c:strCache>
            </c:strRef>
          </c:tx>
          <c:spPr>
            <a:solidFill>
              <a:srgbClr val="92D050"/>
            </a:solidFill>
            <a:ln>
              <a:noFill/>
              <a:prstDash val="dash"/>
            </a:ln>
            <a:effectLst/>
          </c:spPr>
          <c:invertIfNegative val="0"/>
          <c:cat>
            <c:numRef>
              <c:f>'active-learning'!$A$47:$A$56</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'active-learning'!$E$47:$E$56</c:f>
              <c:numCache>
                <c:formatCode>General</c:formatCode>
                <c:ptCount val="10"/>
                <c:pt idx="0">
                  <c:v>87.71</c:v>
                </c:pt>
                <c:pt idx="1">
                  <c:v>89.339999999999989</c:v>
                </c:pt>
                <c:pt idx="2">
                  <c:v>90.553333333333342</c:v>
                </c:pt>
                <c:pt idx="3">
                  <c:v>81.113333333333344</c:v>
                </c:pt>
                <c:pt idx="4">
                  <c:v>89.99666666666667</c:v>
                </c:pt>
                <c:pt idx="5">
                  <c:v>85.360000000000014</c:v>
                </c:pt>
                <c:pt idx="6">
                  <c:v>79.263333333333335</c:v>
                </c:pt>
                <c:pt idx="7">
                  <c:v>88.163333333333341</c:v>
                </c:pt>
                <c:pt idx="8">
                  <c:v>73.449999999999989</c:v>
                </c:pt>
                <c:pt idx="9">
                  <c:v>82.79</c:v>
                </c:pt>
              </c:numCache>
            </c:numRef>
          </c:val>
          <c:extLst>
            <c:ext xmlns:c16="http://schemas.microsoft.com/office/drawing/2014/chart" uri="{C3380CC4-5D6E-409C-BE32-E72D297353CC}">
              <c16:uniqueId val="{00000003-F763-4769-BD38-E770212208FD}"/>
            </c:ext>
          </c:extLst>
        </c:ser>
        <c:dLbls>
          <c:showLegendKey val="0"/>
          <c:showVal val="0"/>
          <c:showCatName val="0"/>
          <c:showSerName val="0"/>
          <c:showPercent val="0"/>
          <c:showBubbleSize val="0"/>
        </c:dLbls>
        <c:gapWidth val="150"/>
        <c:axId val="298608751"/>
        <c:axId val="289047247"/>
      </c:barChart>
      <c:catAx>
        <c:axId val="298608751"/>
        <c:scaling>
          <c:orientation val="minMax"/>
        </c:scaling>
        <c:delete val="0"/>
        <c:axPos val="b"/>
        <c:title>
          <c:tx>
            <c:rich>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r>
                  <a:rPr lang="en-CA"/>
                  <a:t>Class</a:t>
                </a:r>
              </a:p>
            </c:rich>
          </c:tx>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89047247"/>
        <c:crosses val="autoZero"/>
        <c:auto val="1"/>
        <c:lblAlgn val="ctr"/>
        <c:lblOffset val="100"/>
        <c:noMultiLvlLbl val="0"/>
      </c:catAx>
      <c:valAx>
        <c:axId val="289047247"/>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r>
                  <a:rPr lang="en-CA"/>
                  <a:t>Balanced</a:t>
                </a:r>
              </a:p>
              <a:p>
                <a:pPr>
                  <a:defRPr/>
                </a:pPr>
                <a:r>
                  <a:rPr lang="en-CA"/>
                  <a:t>Accuracy</a:t>
                </a:r>
              </a:p>
              <a:p>
                <a:pPr>
                  <a:defRPr/>
                </a:pPr>
                <a:r>
                  <a:rPr lang="en-CA"/>
                  <a:t>(%)</a:t>
                </a:r>
              </a:p>
            </c:rich>
          </c:tx>
          <c:layout>
            <c:manualLayout>
              <c:xMode val="edge"/>
              <c:yMode val="edge"/>
              <c:x val="5.2833477181039922E-4"/>
              <c:y val="0.340622634286951"/>
            </c:manualLayout>
          </c:layout>
          <c:overlay val="0"/>
          <c:spPr>
            <a:noFill/>
            <a:ln>
              <a:noFill/>
            </a:ln>
            <a:effectLst/>
          </c:spPr>
          <c:txPr>
            <a:bodyPr rot="0" spcFirstLastPara="1" vertOverflow="ellipsis" wrap="square" anchor="ctr" anchorCtr="1"/>
            <a:lstStyle/>
            <a:p>
              <a:pPr>
                <a:defRPr sz="28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crossAx val="298608751"/>
        <c:crosses val="autoZero"/>
        <c:crossBetween val="between"/>
      </c:valAx>
      <c:spPr>
        <a:noFill/>
        <a:ln>
          <a:noFill/>
        </a:ln>
        <a:effectLst/>
      </c:spPr>
    </c:plotArea>
    <c:legend>
      <c:legendPos val="b"/>
      <c:layout>
        <c:manualLayout>
          <c:xMode val="edge"/>
          <c:yMode val="edge"/>
          <c:x val="0.1706303941864637"/>
          <c:y val="0"/>
          <c:w val="0.70019376376307574"/>
          <c:h val="0.10062194988542646"/>
        </c:manualLayout>
      </c:layout>
      <c:overlay val="0"/>
      <c:spPr>
        <a:noFill/>
        <a:ln>
          <a:noFill/>
        </a:ln>
        <a:effectLst/>
      </c:spPr>
      <c:txPr>
        <a:bodyPr rot="0" spcFirstLastPara="1" vertOverflow="ellipsis" vert="horz" wrap="square" anchor="ctr" anchorCtr="1"/>
        <a:lstStyle/>
        <a:p>
          <a:pPr>
            <a:defRPr sz="28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solidFill>
            <a:sysClr val="windowText" lastClr="000000"/>
          </a:solidFill>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130116377123001"/>
          <c:y val="5.0602776269857153E-2"/>
          <c:w val="0.77281522532683522"/>
          <c:h val="0.75458283875936771"/>
        </c:manualLayout>
      </c:layout>
      <c:lineChart>
        <c:grouping val="standard"/>
        <c:varyColors val="0"/>
        <c:ser>
          <c:idx val="0"/>
          <c:order val="0"/>
          <c:tx>
            <c:strRef>
              <c:f>'main (3)'!$B$2</c:f>
              <c:strCache>
                <c:ptCount val="1"/>
                <c:pt idx="0">
                  <c:v>CPU</c:v>
                </c:pt>
              </c:strCache>
            </c:strRef>
          </c:tx>
          <c:spPr>
            <a:ln w="50800" cap="rnd">
              <a:solidFill>
                <a:schemeClr val="accent1"/>
              </a:solidFill>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(3)'!$B$32:$B$57</c:f>
              <c:numCache>
                <c:formatCode>General</c:formatCode>
                <c:ptCount val="26"/>
                <c:pt idx="0">
                  <c:v>5</c:v>
                </c:pt>
                <c:pt idx="1">
                  <c:v>5.0999999999999943</c:v>
                </c:pt>
                <c:pt idx="2">
                  <c:v>5.1500000000000057</c:v>
                </c:pt>
                <c:pt idx="3">
                  <c:v>32.519999999999996</c:v>
                </c:pt>
                <c:pt idx="4">
                  <c:v>41.76</c:v>
                </c:pt>
                <c:pt idx="5">
                  <c:v>55.76</c:v>
                </c:pt>
                <c:pt idx="6">
                  <c:v>27.959999999999994</c:v>
                </c:pt>
                <c:pt idx="7">
                  <c:v>86.89</c:v>
                </c:pt>
                <c:pt idx="8">
                  <c:v>29.409999999999997</c:v>
                </c:pt>
                <c:pt idx="9">
                  <c:v>59.92</c:v>
                </c:pt>
                <c:pt idx="10">
                  <c:v>92.48</c:v>
                </c:pt>
                <c:pt idx="11">
                  <c:v>97.8</c:v>
                </c:pt>
                <c:pt idx="12">
                  <c:v>26.450000000000003</c:v>
                </c:pt>
                <c:pt idx="13">
                  <c:v>13.579999999999998</c:v>
                </c:pt>
                <c:pt idx="14">
                  <c:v>36.69</c:v>
                </c:pt>
                <c:pt idx="15">
                  <c:v>100</c:v>
                </c:pt>
                <c:pt idx="16">
                  <c:v>100</c:v>
                </c:pt>
                <c:pt idx="17">
                  <c:v>84.62</c:v>
                </c:pt>
                <c:pt idx="18">
                  <c:v>36.19</c:v>
                </c:pt>
                <c:pt idx="19">
                  <c:v>5.0999999999999943</c:v>
                </c:pt>
                <c:pt idx="20">
                  <c:v>5.0499999999999972</c:v>
                </c:pt>
                <c:pt idx="21">
                  <c:v>5.0999999999999943</c:v>
                </c:pt>
                <c:pt idx="22">
                  <c:v>5.0499999999999972</c:v>
                </c:pt>
                <c:pt idx="23">
                  <c:v>5.0499999999999972</c:v>
                </c:pt>
                <c:pt idx="24">
                  <c:v>5.0499999999999972</c:v>
                </c:pt>
                <c:pt idx="25">
                  <c:v>5</c:v>
                </c:pt>
              </c:numCache>
            </c:numRef>
          </c:val>
          <c:smooth val="0"/>
          <c:extLst>
            <c:ext xmlns:c16="http://schemas.microsoft.com/office/drawing/2014/chart" uri="{C3380CC4-5D6E-409C-BE32-E72D297353CC}">
              <c16:uniqueId val="{00000000-6540-4B6C-8D1F-C83F698549CE}"/>
            </c:ext>
          </c:extLst>
        </c:ser>
        <c:ser>
          <c:idx val="1"/>
          <c:order val="1"/>
          <c:tx>
            <c:strRef>
              <c:f>'main (3)'!$C$2</c:f>
              <c:strCache>
                <c:ptCount val="1"/>
                <c:pt idx="0">
                  <c:v>NET</c:v>
                </c:pt>
              </c:strCache>
            </c:strRef>
          </c:tx>
          <c:spPr>
            <a:ln w="50800" cap="rnd">
              <a:solidFill>
                <a:schemeClr val="accent2"/>
              </a:solidFill>
              <a:prstDash val="sysDash"/>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(3)'!$C$32:$C$57</c:f>
              <c:numCache>
                <c:formatCode>General</c:formatCode>
                <c:ptCount val="26"/>
                <c:pt idx="0">
                  <c:v>0</c:v>
                </c:pt>
                <c:pt idx="1">
                  <c:v>0</c:v>
                </c:pt>
                <c:pt idx="2">
                  <c:v>0</c:v>
                </c:pt>
                <c:pt idx="3">
                  <c:v>0</c:v>
                </c:pt>
                <c:pt idx="4">
                  <c:v>0.62647851562500001</c:v>
                </c:pt>
                <c:pt idx="5">
                  <c:v>0</c:v>
                </c:pt>
                <c:pt idx="6">
                  <c:v>78.623058593749988</c:v>
                </c:pt>
                <c:pt idx="7">
                  <c:v>0</c:v>
                </c:pt>
                <c:pt idx="8">
                  <c:v>0</c:v>
                </c:pt>
                <c:pt idx="9">
                  <c:v>24.59198828125</c:v>
                </c:pt>
                <c:pt idx="10">
                  <c:v>0.64425390625000001</c:v>
                </c:pt>
                <c:pt idx="11">
                  <c:v>4.5516132812499999</c:v>
                </c:pt>
                <c:pt idx="12">
                  <c:v>1.1503749999999999</c:v>
                </c:pt>
                <c:pt idx="13">
                  <c:v>97.121839843749996</c:v>
                </c:pt>
                <c:pt idx="14">
                  <c:v>0</c:v>
                </c:pt>
                <c:pt idx="15">
                  <c:v>0</c:v>
                </c:pt>
                <c:pt idx="16">
                  <c:v>0</c:v>
                </c:pt>
                <c:pt idx="17">
                  <c:v>0</c:v>
                </c:pt>
                <c:pt idx="18">
                  <c:v>13.78751171875</c:v>
                </c:pt>
                <c:pt idx="19">
                  <c:v>7.9296874999999984E-4</c:v>
                </c:pt>
                <c:pt idx="20">
                  <c:v>0</c:v>
                </c:pt>
                <c:pt idx="21">
                  <c:v>0</c:v>
                </c:pt>
                <c:pt idx="22">
                  <c:v>0</c:v>
                </c:pt>
                <c:pt idx="23">
                  <c:v>0</c:v>
                </c:pt>
                <c:pt idx="24">
                  <c:v>0</c:v>
                </c:pt>
                <c:pt idx="25">
                  <c:v>0</c:v>
                </c:pt>
              </c:numCache>
            </c:numRef>
          </c:val>
          <c:smooth val="0"/>
          <c:extLst>
            <c:ext xmlns:c16="http://schemas.microsoft.com/office/drawing/2014/chart" uri="{C3380CC4-5D6E-409C-BE32-E72D297353CC}">
              <c16:uniqueId val="{00000001-6540-4B6C-8D1F-C83F698549CE}"/>
            </c:ext>
          </c:extLst>
        </c:ser>
        <c:ser>
          <c:idx val="2"/>
          <c:order val="2"/>
          <c:tx>
            <c:strRef>
              <c:f>'main (3)'!$D$2</c:f>
              <c:strCache>
                <c:ptCount val="1"/>
                <c:pt idx="0">
                  <c:v>MEM</c:v>
                </c:pt>
              </c:strCache>
            </c:strRef>
          </c:tx>
          <c:spPr>
            <a:ln w="50800" cap="rnd">
              <a:solidFill>
                <a:srgbClr val="00B050"/>
              </a:solidFill>
              <a:prstDash val="lgDash"/>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(3)'!$D$32:$D$57</c:f>
              <c:numCache>
                <c:formatCode>General</c:formatCode>
                <c:ptCount val="26"/>
                <c:pt idx="0">
                  <c:v>11.59</c:v>
                </c:pt>
                <c:pt idx="1">
                  <c:v>11.59</c:v>
                </c:pt>
                <c:pt idx="2">
                  <c:v>11.59</c:v>
                </c:pt>
                <c:pt idx="3">
                  <c:v>11.66</c:v>
                </c:pt>
                <c:pt idx="4">
                  <c:v>12.01</c:v>
                </c:pt>
                <c:pt idx="5">
                  <c:v>12.81</c:v>
                </c:pt>
                <c:pt idx="6">
                  <c:v>14.09</c:v>
                </c:pt>
                <c:pt idx="7">
                  <c:v>14.41</c:v>
                </c:pt>
                <c:pt idx="8">
                  <c:v>14.86</c:v>
                </c:pt>
                <c:pt idx="9">
                  <c:v>15.55</c:v>
                </c:pt>
                <c:pt idx="10">
                  <c:v>15.64</c:v>
                </c:pt>
                <c:pt idx="11">
                  <c:v>15.77</c:v>
                </c:pt>
                <c:pt idx="12">
                  <c:v>16.39</c:v>
                </c:pt>
                <c:pt idx="13">
                  <c:v>16.2</c:v>
                </c:pt>
                <c:pt idx="14">
                  <c:v>16.2</c:v>
                </c:pt>
                <c:pt idx="15">
                  <c:v>16.22</c:v>
                </c:pt>
                <c:pt idx="16">
                  <c:v>16.23</c:v>
                </c:pt>
                <c:pt idx="17">
                  <c:v>16.239999999999998</c:v>
                </c:pt>
                <c:pt idx="18">
                  <c:v>11.39</c:v>
                </c:pt>
                <c:pt idx="19">
                  <c:v>11.31</c:v>
                </c:pt>
                <c:pt idx="20">
                  <c:v>11.31</c:v>
                </c:pt>
                <c:pt idx="21">
                  <c:v>11.3</c:v>
                </c:pt>
                <c:pt idx="22">
                  <c:v>11.3</c:v>
                </c:pt>
                <c:pt idx="23">
                  <c:v>11.3</c:v>
                </c:pt>
                <c:pt idx="24">
                  <c:v>11.3</c:v>
                </c:pt>
                <c:pt idx="25">
                  <c:v>11.3</c:v>
                </c:pt>
              </c:numCache>
            </c:numRef>
          </c:val>
          <c:smooth val="0"/>
          <c:extLst>
            <c:ext xmlns:c16="http://schemas.microsoft.com/office/drawing/2014/chart" uri="{C3380CC4-5D6E-409C-BE32-E72D297353CC}">
              <c16:uniqueId val="{00000002-6540-4B6C-8D1F-C83F698549CE}"/>
            </c:ext>
          </c:extLst>
        </c:ser>
        <c:dLbls>
          <c:showLegendKey val="0"/>
          <c:showVal val="0"/>
          <c:showCatName val="0"/>
          <c:showSerName val="0"/>
          <c:showPercent val="0"/>
          <c:showBubbleSize val="0"/>
        </c:dLbls>
        <c:smooth val="0"/>
        <c:axId val="2034003552"/>
        <c:axId val="1852989328"/>
      </c:lineChart>
      <c:catAx>
        <c:axId val="2034003552"/>
        <c:scaling>
          <c:orientation val="minMax"/>
        </c:scaling>
        <c:delete val="0"/>
        <c:axPos val="b"/>
        <c:title>
          <c:tx>
            <c:rich>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r>
                  <a:rPr lang="en-US"/>
                  <a:t>Time step (sec)</a:t>
                </a:r>
              </a:p>
            </c:rich>
          </c:tx>
          <c:overlay val="0"/>
          <c:spPr>
            <a:noFill/>
            <a:ln>
              <a:noFill/>
            </a:ln>
            <a:effectLst/>
          </c:spPr>
          <c:txPr>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1852989328"/>
        <c:crosses val="autoZero"/>
        <c:auto val="1"/>
        <c:lblAlgn val="ctr"/>
        <c:lblOffset val="100"/>
        <c:tickLblSkip val="5"/>
        <c:tickMarkSkip val="5"/>
        <c:noMultiLvlLbl val="0"/>
      </c:catAx>
      <c:valAx>
        <c:axId val="18529893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r>
                  <a:rPr lang="en-US"/>
                  <a:t>Utilization</a:t>
                </a:r>
              </a:p>
              <a:p>
                <a:pPr>
                  <a:defRPr/>
                </a:pPr>
                <a:r>
                  <a:rPr lang="en-US"/>
                  <a:t>(%)</a:t>
                </a:r>
              </a:p>
            </c:rich>
          </c:tx>
          <c:layout>
            <c:manualLayout>
              <c:xMode val="edge"/>
              <c:yMode val="edge"/>
              <c:x val="0"/>
              <c:y val="0.33192223559934203"/>
            </c:manualLayout>
          </c:layout>
          <c:overlay val="0"/>
          <c:spPr>
            <a:noFill/>
            <a:ln>
              <a:noFill/>
            </a:ln>
            <a:effectLst/>
          </c:spPr>
          <c:txPr>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2034003552"/>
        <c:crosses val="autoZero"/>
        <c:crossBetween val="between"/>
        <c:majorUnit val="20"/>
      </c:valAx>
      <c:spPr>
        <a:noFill/>
        <a:ln>
          <a:noFill/>
        </a:ln>
        <a:effectLst/>
      </c:spPr>
    </c:plotArea>
    <c:legend>
      <c:legendPos val="b"/>
      <c:layout>
        <c:manualLayout>
          <c:xMode val="edge"/>
          <c:yMode val="edge"/>
          <c:x val="0.76677734033245848"/>
          <c:y val="2.7480409260219718E-2"/>
          <c:w val="0.21366732283464571"/>
          <c:h val="0.42071813939924169"/>
        </c:manualLayout>
      </c:layout>
      <c:overlay val="0"/>
      <c:spPr>
        <a:noFill/>
        <a:ln>
          <a:noFill/>
        </a:ln>
        <a:effectLst/>
      </c:spPr>
      <c:txPr>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3200">
          <a:solidFill>
            <a:sysClr val="windowText" lastClr="000000"/>
          </a:solidFill>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347411622212729"/>
          <c:y val="5.0602776269857153E-2"/>
          <c:w val="0.50776824443089852"/>
          <c:h val="0.65246755469740036"/>
        </c:manualLayout>
      </c:layout>
      <c:lineChart>
        <c:grouping val="standard"/>
        <c:varyColors val="0"/>
        <c:ser>
          <c:idx val="0"/>
          <c:order val="0"/>
          <c:tx>
            <c:strRef>
              <c:f>'main (3)'!$B$2</c:f>
              <c:strCache>
                <c:ptCount val="1"/>
                <c:pt idx="0">
                  <c:v>CPU</c:v>
                </c:pt>
              </c:strCache>
            </c:strRef>
          </c:tx>
          <c:spPr>
            <a:ln w="50800" cap="rnd">
              <a:solidFill>
                <a:schemeClr val="accent1"/>
              </a:solidFill>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(3)'!$B$32:$B$57</c:f>
              <c:numCache>
                <c:formatCode>General</c:formatCode>
                <c:ptCount val="26"/>
                <c:pt idx="0">
                  <c:v>5</c:v>
                </c:pt>
                <c:pt idx="1">
                  <c:v>5.0999999999999943</c:v>
                </c:pt>
                <c:pt idx="2">
                  <c:v>5.1500000000000057</c:v>
                </c:pt>
                <c:pt idx="3">
                  <c:v>32.519999999999996</c:v>
                </c:pt>
                <c:pt idx="4">
                  <c:v>41.76</c:v>
                </c:pt>
                <c:pt idx="5">
                  <c:v>55.76</c:v>
                </c:pt>
                <c:pt idx="6">
                  <c:v>27.959999999999994</c:v>
                </c:pt>
                <c:pt idx="7">
                  <c:v>86.89</c:v>
                </c:pt>
                <c:pt idx="8">
                  <c:v>29.409999999999997</c:v>
                </c:pt>
                <c:pt idx="9">
                  <c:v>59.92</c:v>
                </c:pt>
                <c:pt idx="10">
                  <c:v>92.48</c:v>
                </c:pt>
                <c:pt idx="11">
                  <c:v>97.8</c:v>
                </c:pt>
                <c:pt idx="12">
                  <c:v>26.450000000000003</c:v>
                </c:pt>
                <c:pt idx="13">
                  <c:v>13.579999999999998</c:v>
                </c:pt>
                <c:pt idx="14">
                  <c:v>36.69</c:v>
                </c:pt>
                <c:pt idx="15">
                  <c:v>100</c:v>
                </c:pt>
                <c:pt idx="16">
                  <c:v>100</c:v>
                </c:pt>
                <c:pt idx="17">
                  <c:v>84.62</c:v>
                </c:pt>
                <c:pt idx="18">
                  <c:v>36.19</c:v>
                </c:pt>
                <c:pt idx="19">
                  <c:v>5.0999999999999943</c:v>
                </c:pt>
                <c:pt idx="20">
                  <c:v>5.0499999999999972</c:v>
                </c:pt>
                <c:pt idx="21">
                  <c:v>5.0999999999999943</c:v>
                </c:pt>
                <c:pt idx="22">
                  <c:v>5.0499999999999972</c:v>
                </c:pt>
                <c:pt idx="23">
                  <c:v>5.0499999999999972</c:v>
                </c:pt>
                <c:pt idx="24">
                  <c:v>5.0499999999999972</c:v>
                </c:pt>
                <c:pt idx="25">
                  <c:v>5</c:v>
                </c:pt>
              </c:numCache>
            </c:numRef>
          </c:val>
          <c:smooth val="0"/>
          <c:extLst>
            <c:ext xmlns:c16="http://schemas.microsoft.com/office/drawing/2014/chart" uri="{C3380CC4-5D6E-409C-BE32-E72D297353CC}">
              <c16:uniqueId val="{00000000-6540-4B6C-8D1F-C83F698549CE}"/>
            </c:ext>
          </c:extLst>
        </c:ser>
        <c:ser>
          <c:idx val="1"/>
          <c:order val="1"/>
          <c:tx>
            <c:strRef>
              <c:f>'main (3)'!$C$2</c:f>
              <c:strCache>
                <c:ptCount val="1"/>
                <c:pt idx="0">
                  <c:v>NET</c:v>
                </c:pt>
              </c:strCache>
            </c:strRef>
          </c:tx>
          <c:spPr>
            <a:ln w="50800" cap="rnd">
              <a:solidFill>
                <a:schemeClr val="accent2"/>
              </a:solidFill>
              <a:prstDash val="sysDash"/>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(3)'!$C$32:$C$57</c:f>
              <c:numCache>
                <c:formatCode>General</c:formatCode>
                <c:ptCount val="26"/>
                <c:pt idx="0">
                  <c:v>0</c:v>
                </c:pt>
                <c:pt idx="1">
                  <c:v>0</c:v>
                </c:pt>
                <c:pt idx="2">
                  <c:v>0</c:v>
                </c:pt>
                <c:pt idx="3">
                  <c:v>0</c:v>
                </c:pt>
                <c:pt idx="4">
                  <c:v>0.62647851562500001</c:v>
                </c:pt>
                <c:pt idx="5">
                  <c:v>0</c:v>
                </c:pt>
                <c:pt idx="6">
                  <c:v>78.623058593749988</c:v>
                </c:pt>
                <c:pt idx="7">
                  <c:v>0</c:v>
                </c:pt>
                <c:pt idx="8">
                  <c:v>0</c:v>
                </c:pt>
                <c:pt idx="9">
                  <c:v>24.59198828125</c:v>
                </c:pt>
                <c:pt idx="10">
                  <c:v>0.64425390625000001</c:v>
                </c:pt>
                <c:pt idx="11">
                  <c:v>4.5516132812499999</c:v>
                </c:pt>
                <c:pt idx="12">
                  <c:v>1.1503749999999999</c:v>
                </c:pt>
                <c:pt idx="13">
                  <c:v>97.121839843749996</c:v>
                </c:pt>
                <c:pt idx="14">
                  <c:v>0</c:v>
                </c:pt>
                <c:pt idx="15">
                  <c:v>0</c:v>
                </c:pt>
                <c:pt idx="16">
                  <c:v>0</c:v>
                </c:pt>
                <c:pt idx="17">
                  <c:v>0</c:v>
                </c:pt>
                <c:pt idx="18">
                  <c:v>13.78751171875</c:v>
                </c:pt>
                <c:pt idx="19">
                  <c:v>7.9296874999999984E-4</c:v>
                </c:pt>
                <c:pt idx="20">
                  <c:v>0</c:v>
                </c:pt>
                <c:pt idx="21">
                  <c:v>0</c:v>
                </c:pt>
                <c:pt idx="22">
                  <c:v>0</c:v>
                </c:pt>
                <c:pt idx="23">
                  <c:v>0</c:v>
                </c:pt>
                <c:pt idx="24">
                  <c:v>0</c:v>
                </c:pt>
                <c:pt idx="25">
                  <c:v>0</c:v>
                </c:pt>
              </c:numCache>
            </c:numRef>
          </c:val>
          <c:smooth val="0"/>
          <c:extLst>
            <c:ext xmlns:c16="http://schemas.microsoft.com/office/drawing/2014/chart" uri="{C3380CC4-5D6E-409C-BE32-E72D297353CC}">
              <c16:uniqueId val="{00000001-6540-4B6C-8D1F-C83F698549CE}"/>
            </c:ext>
          </c:extLst>
        </c:ser>
        <c:ser>
          <c:idx val="2"/>
          <c:order val="2"/>
          <c:tx>
            <c:strRef>
              <c:f>'main (3)'!$D$2</c:f>
              <c:strCache>
                <c:ptCount val="1"/>
                <c:pt idx="0">
                  <c:v>MEM</c:v>
                </c:pt>
              </c:strCache>
            </c:strRef>
          </c:tx>
          <c:spPr>
            <a:ln w="50800" cap="rnd">
              <a:solidFill>
                <a:srgbClr val="00B050"/>
              </a:solidFill>
              <a:prstDash val="lgDash"/>
              <a:round/>
            </a:ln>
            <a:effectLst/>
          </c:spPr>
          <c:marker>
            <c:symbol val="none"/>
          </c:marker>
          <c:cat>
            <c:numRef>
              <c:f>'main (3)'!$A$32:$A$57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'main (3)'!$D$32:$D$57</c:f>
              <c:numCache>
                <c:formatCode>General</c:formatCode>
                <c:ptCount val="26"/>
                <c:pt idx="0">
                  <c:v>11.59</c:v>
                </c:pt>
                <c:pt idx="1">
                  <c:v>11.59</c:v>
                </c:pt>
                <c:pt idx="2">
                  <c:v>11.59</c:v>
                </c:pt>
                <c:pt idx="3">
                  <c:v>11.66</c:v>
                </c:pt>
                <c:pt idx="4">
                  <c:v>12.01</c:v>
                </c:pt>
                <c:pt idx="5">
                  <c:v>12.81</c:v>
                </c:pt>
                <c:pt idx="6">
                  <c:v>14.09</c:v>
                </c:pt>
                <c:pt idx="7">
                  <c:v>14.41</c:v>
                </c:pt>
                <c:pt idx="8">
                  <c:v>14.86</c:v>
                </c:pt>
                <c:pt idx="9">
                  <c:v>15.55</c:v>
                </c:pt>
                <c:pt idx="10">
                  <c:v>15.64</c:v>
                </c:pt>
                <c:pt idx="11">
                  <c:v>15.77</c:v>
                </c:pt>
                <c:pt idx="12">
                  <c:v>16.39</c:v>
                </c:pt>
                <c:pt idx="13">
                  <c:v>16.2</c:v>
                </c:pt>
                <c:pt idx="14">
                  <c:v>16.2</c:v>
                </c:pt>
                <c:pt idx="15">
                  <c:v>16.22</c:v>
                </c:pt>
                <c:pt idx="16">
                  <c:v>16.23</c:v>
                </c:pt>
                <c:pt idx="17">
                  <c:v>16.239999999999998</c:v>
                </c:pt>
                <c:pt idx="18">
                  <c:v>11.39</c:v>
                </c:pt>
                <c:pt idx="19">
                  <c:v>11.31</c:v>
                </c:pt>
                <c:pt idx="20">
                  <c:v>11.31</c:v>
                </c:pt>
                <c:pt idx="21">
                  <c:v>11.3</c:v>
                </c:pt>
                <c:pt idx="22">
                  <c:v>11.3</c:v>
                </c:pt>
                <c:pt idx="23">
                  <c:v>11.3</c:v>
                </c:pt>
                <c:pt idx="24">
                  <c:v>11.3</c:v>
                </c:pt>
                <c:pt idx="25">
                  <c:v>11.3</c:v>
                </c:pt>
              </c:numCache>
            </c:numRef>
          </c:val>
          <c:smooth val="0"/>
          <c:extLst>
            <c:ext xmlns:c16="http://schemas.microsoft.com/office/drawing/2014/chart" uri="{C3380CC4-5D6E-409C-BE32-E72D297353CC}">
              <c16:uniqueId val="{00000002-6540-4B6C-8D1F-C83F698549CE}"/>
            </c:ext>
          </c:extLst>
        </c:ser>
        <c:dLbls>
          <c:showLegendKey val="0"/>
          <c:showVal val="0"/>
          <c:showCatName val="0"/>
          <c:showSerName val="0"/>
          <c:showPercent val="0"/>
          <c:showBubbleSize val="0"/>
        </c:dLbls>
        <c:smooth val="0"/>
        <c:axId val="2034003552"/>
        <c:axId val="1852989328"/>
      </c:lineChart>
      <c:catAx>
        <c:axId val="2034003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1852989328"/>
        <c:crosses val="autoZero"/>
        <c:auto val="1"/>
        <c:lblAlgn val="ctr"/>
        <c:lblOffset val="100"/>
        <c:tickLblSkip val="5"/>
        <c:tickMarkSkip val="5"/>
        <c:noMultiLvlLbl val="0"/>
      </c:catAx>
      <c:valAx>
        <c:axId val="18529893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r>
                  <a:rPr lang="en-US"/>
                  <a:t>Utilization</a:t>
                </a:r>
              </a:p>
              <a:p>
                <a:pPr>
                  <a:defRPr/>
                </a:pPr>
                <a:r>
                  <a:rPr lang="en-US"/>
                  <a:t>(%)</a:t>
                </a:r>
              </a:p>
            </c:rich>
          </c:tx>
          <c:layout>
            <c:manualLayout>
              <c:xMode val="edge"/>
              <c:yMode val="edge"/>
              <c:x val="0"/>
              <c:y val="0.2696977585485304"/>
            </c:manualLayout>
          </c:layout>
          <c:overlay val="0"/>
          <c:spPr>
            <a:noFill/>
            <a:ln>
              <a:noFill/>
            </a:ln>
            <a:effectLst/>
          </c:spPr>
          <c:txPr>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2034003552"/>
        <c:crosses val="autoZero"/>
        <c:crossBetween val="between"/>
        <c:majorUnit val="25"/>
      </c:valAx>
      <c:spPr>
        <a:noFill/>
        <a:ln>
          <a:noFill/>
        </a:ln>
        <a:effectLst/>
      </c:spPr>
    </c:plotArea>
    <c:legend>
      <c:legendPos val="b"/>
      <c:layout>
        <c:manualLayout>
          <c:xMode val="edge"/>
          <c:yMode val="edge"/>
          <c:x val="0.84224305396340893"/>
          <c:y val="2.7480409260219718E-2"/>
          <c:w val="0.13820164555459766"/>
          <c:h val="0.42071813939924169"/>
        </c:manualLayout>
      </c:layout>
      <c:overlay val="0"/>
      <c:spPr>
        <a:noFill/>
        <a:ln>
          <a:noFill/>
        </a:ln>
        <a:effectLst/>
      </c:spPr>
      <c:txPr>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3200">
          <a:solidFill>
            <a:sysClr val="windowText" lastClr="000000"/>
          </a:solidFill>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376484580052492"/>
          <c:y val="5.2634636239332358E-2"/>
          <c:w val="0.75107693569553791"/>
          <c:h val="0.54151428953907566"/>
        </c:manualLayout>
      </c:layout>
      <c:lineChart>
        <c:grouping val="standard"/>
        <c:varyColors val="0"/>
        <c:ser>
          <c:idx val="0"/>
          <c:order val="0"/>
          <c:tx>
            <c:strRef>
              <c:f>'main (3)'!$B$2</c:f>
              <c:strCache>
                <c:ptCount val="1"/>
                <c:pt idx="0">
                  <c:v>CPU</c:v>
                </c:pt>
              </c:strCache>
            </c:strRef>
          </c:tx>
          <c:spPr>
            <a:ln w="50800" cap="rnd">
              <a:solidFill>
                <a:schemeClr val="accent1"/>
              </a:solidFill>
              <a:round/>
            </a:ln>
            <a:effectLst/>
          </c:spPr>
          <c:marker>
            <c:symbol val="none"/>
          </c:marker>
          <c:cat>
            <c:numRef>
              <c:f>'main (3)'!$A$62:$A$99</c:f>
              <c:numCache>
                <c:formatCode>General</c:formatCode>
                <c:ptCount val="3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numCache>
            </c:numRef>
          </c:cat>
          <c:val>
            <c:numRef>
              <c:f>'main (3)'!$B$62:$B$99</c:f>
              <c:numCache>
                <c:formatCode>General</c:formatCode>
                <c:ptCount val="38"/>
                <c:pt idx="0">
                  <c:v>0</c:v>
                </c:pt>
                <c:pt idx="1">
                  <c:v>0</c:v>
                </c:pt>
                <c:pt idx="2">
                  <c:v>0</c:v>
                </c:pt>
                <c:pt idx="3">
                  <c:v>0</c:v>
                </c:pt>
                <c:pt idx="4">
                  <c:v>22.159999999999997</c:v>
                </c:pt>
                <c:pt idx="5">
                  <c:v>22.099999999999994</c:v>
                </c:pt>
                <c:pt idx="6">
                  <c:v>29.549999999999997</c:v>
                </c:pt>
                <c:pt idx="7">
                  <c:v>19.769999999999996</c:v>
                </c:pt>
                <c:pt idx="8">
                  <c:v>75.569999999999993</c:v>
                </c:pt>
                <c:pt idx="9">
                  <c:v>13.120000000000005</c:v>
                </c:pt>
                <c:pt idx="10">
                  <c:v>72.7</c:v>
                </c:pt>
                <c:pt idx="11">
                  <c:v>47.07</c:v>
                </c:pt>
                <c:pt idx="12">
                  <c:v>44.52</c:v>
                </c:pt>
                <c:pt idx="13">
                  <c:v>93.93</c:v>
                </c:pt>
                <c:pt idx="14">
                  <c:v>93.95</c:v>
                </c:pt>
                <c:pt idx="15">
                  <c:v>23.58</c:v>
                </c:pt>
                <c:pt idx="16">
                  <c:v>8.0999999999999943</c:v>
                </c:pt>
                <c:pt idx="17">
                  <c:v>51.43</c:v>
                </c:pt>
                <c:pt idx="18">
                  <c:v>100</c:v>
                </c:pt>
                <c:pt idx="19">
                  <c:v>100</c:v>
                </c:pt>
                <c:pt idx="20">
                  <c:v>84.65</c:v>
                </c:pt>
                <c:pt idx="21">
                  <c:v>9.9000000000000057</c:v>
                </c:pt>
                <c:pt idx="22">
                  <c:v>1</c:v>
                </c:pt>
                <c:pt idx="23">
                  <c:v>4.9999999999997158E-2</c:v>
                </c:pt>
                <c:pt idx="24">
                  <c:v>0</c:v>
                </c:pt>
                <c:pt idx="25">
                  <c:v>13.329999999999998</c:v>
                </c:pt>
                <c:pt idx="26">
                  <c:v>4.9999999999997158E-2</c:v>
                </c:pt>
                <c:pt idx="27">
                  <c:v>0</c:v>
                </c:pt>
                <c:pt idx="28">
                  <c:v>4.9999999999997158E-2</c:v>
                </c:pt>
                <c:pt idx="29">
                  <c:v>4.9999999999997158E-2</c:v>
                </c:pt>
                <c:pt idx="30">
                  <c:v>4.9999999999997158E-2</c:v>
                </c:pt>
                <c:pt idx="31">
                  <c:v>4.9999999999997158E-2</c:v>
                </c:pt>
                <c:pt idx="32">
                  <c:v>4.9999999999997158E-2</c:v>
                </c:pt>
                <c:pt idx="33">
                  <c:v>0</c:v>
                </c:pt>
                <c:pt idx="34">
                  <c:v>9.9999999999994316E-2</c:v>
                </c:pt>
                <c:pt idx="35">
                  <c:v>1.0499999999999972</c:v>
                </c:pt>
                <c:pt idx="36">
                  <c:v>0</c:v>
                </c:pt>
                <c:pt idx="37">
                  <c:v>0</c:v>
                </c:pt>
              </c:numCache>
            </c:numRef>
          </c:val>
          <c:smooth val="0"/>
          <c:extLst>
            <c:ext xmlns:c16="http://schemas.microsoft.com/office/drawing/2014/chart" uri="{C3380CC4-5D6E-409C-BE32-E72D297353CC}">
              <c16:uniqueId val="{00000000-7421-440C-B0AE-3BD12595DB0B}"/>
            </c:ext>
          </c:extLst>
        </c:ser>
        <c:ser>
          <c:idx val="1"/>
          <c:order val="1"/>
          <c:tx>
            <c:strRef>
              <c:f>'main (3)'!$C$2</c:f>
              <c:strCache>
                <c:ptCount val="1"/>
                <c:pt idx="0">
                  <c:v>NET</c:v>
                </c:pt>
              </c:strCache>
            </c:strRef>
          </c:tx>
          <c:spPr>
            <a:ln w="50800" cap="rnd">
              <a:solidFill>
                <a:schemeClr val="accent2"/>
              </a:solidFill>
              <a:prstDash val="sysDash"/>
              <a:round/>
            </a:ln>
            <a:effectLst/>
          </c:spPr>
          <c:marker>
            <c:symbol val="none"/>
          </c:marker>
          <c:cat>
            <c:numRef>
              <c:f>'main (3)'!$A$62:$A$99</c:f>
              <c:numCache>
                <c:formatCode>General</c:formatCode>
                <c:ptCount val="3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numCache>
            </c:numRef>
          </c:cat>
          <c:val>
            <c:numRef>
              <c:f>'main (3)'!$C$62:$C$99</c:f>
              <c:numCache>
                <c:formatCode>General</c:formatCode>
                <c:ptCount val="38"/>
                <c:pt idx="0">
                  <c:v>0</c:v>
                </c:pt>
                <c:pt idx="1">
                  <c:v>0</c:v>
                </c:pt>
                <c:pt idx="2">
                  <c:v>0</c:v>
                </c:pt>
                <c:pt idx="3">
                  <c:v>0</c:v>
                </c:pt>
                <c:pt idx="4">
                  <c:v>0</c:v>
                </c:pt>
                <c:pt idx="5">
                  <c:v>0</c:v>
                </c:pt>
                <c:pt idx="6">
                  <c:v>0</c:v>
                </c:pt>
                <c:pt idx="7">
                  <c:v>0</c:v>
                </c:pt>
                <c:pt idx="8">
                  <c:v>0.777244397487593</c:v>
                </c:pt>
                <c:pt idx="9">
                  <c:v>97.549656870347391</c:v>
                </c:pt>
                <c:pt idx="10">
                  <c:v>0</c:v>
                </c:pt>
                <c:pt idx="11">
                  <c:v>0</c:v>
                </c:pt>
                <c:pt idx="12">
                  <c:v>30.511410999534739</c:v>
                </c:pt>
                <c:pt idx="13">
                  <c:v>1.6182828008684862</c:v>
                </c:pt>
                <c:pt idx="14">
                  <c:v>4.7964000465260552</c:v>
                </c:pt>
                <c:pt idx="15">
                  <c:v>96.485603578629025</c:v>
                </c:pt>
                <c:pt idx="16">
                  <c:v>25.434756901364764</c:v>
                </c:pt>
                <c:pt idx="17">
                  <c:v>0</c:v>
                </c:pt>
                <c:pt idx="18">
                  <c:v>0</c:v>
                </c:pt>
                <c:pt idx="19">
                  <c:v>0</c:v>
                </c:pt>
                <c:pt idx="20">
                  <c:v>3.7324339911600495</c:v>
                </c:pt>
                <c:pt idx="21">
                  <c:v>13.399927787686106</c:v>
                </c:pt>
                <c:pt idx="22">
                  <c:v>9.8383219602977664E-4</c:v>
                </c:pt>
                <c:pt idx="23">
                  <c:v>0</c:v>
                </c:pt>
                <c:pt idx="24">
                  <c:v>0</c:v>
                </c:pt>
                <c:pt idx="25">
                  <c:v>2.6161212779156322E-2</c:v>
                </c:pt>
                <c:pt idx="26">
                  <c:v>0</c:v>
                </c:pt>
                <c:pt idx="27">
                  <c:v>0</c:v>
                </c:pt>
                <c:pt idx="28">
                  <c:v>0</c:v>
                </c:pt>
                <c:pt idx="29">
                  <c:v>0</c:v>
                </c:pt>
                <c:pt idx="30">
                  <c:v>0</c:v>
                </c:pt>
                <c:pt idx="31">
                  <c:v>0</c:v>
                </c:pt>
                <c:pt idx="32">
                  <c:v>0</c:v>
                </c:pt>
                <c:pt idx="33">
                  <c:v>0</c:v>
                </c:pt>
                <c:pt idx="34">
                  <c:v>0</c:v>
                </c:pt>
                <c:pt idx="35">
                  <c:v>0</c:v>
                </c:pt>
                <c:pt idx="36">
                  <c:v>0</c:v>
                </c:pt>
                <c:pt idx="37">
                  <c:v>0</c:v>
                </c:pt>
              </c:numCache>
            </c:numRef>
          </c:val>
          <c:smooth val="0"/>
          <c:extLst>
            <c:ext xmlns:c16="http://schemas.microsoft.com/office/drawing/2014/chart" uri="{C3380CC4-5D6E-409C-BE32-E72D297353CC}">
              <c16:uniqueId val="{00000001-7421-440C-B0AE-3BD12595DB0B}"/>
            </c:ext>
          </c:extLst>
        </c:ser>
        <c:ser>
          <c:idx val="2"/>
          <c:order val="2"/>
          <c:tx>
            <c:strRef>
              <c:f>'main (3)'!$D$2</c:f>
              <c:strCache>
                <c:ptCount val="1"/>
                <c:pt idx="0">
                  <c:v>MEM</c:v>
                </c:pt>
              </c:strCache>
            </c:strRef>
          </c:tx>
          <c:spPr>
            <a:ln w="47625" cap="rnd">
              <a:solidFill>
                <a:srgbClr val="00B050"/>
              </a:solidFill>
              <a:prstDash val="lgDash"/>
              <a:round/>
            </a:ln>
            <a:effectLst/>
          </c:spPr>
          <c:marker>
            <c:symbol val="none"/>
          </c:marker>
          <c:cat>
            <c:numRef>
              <c:f>'main (3)'!$A$62:$A$99</c:f>
              <c:numCache>
                <c:formatCode>General</c:formatCode>
                <c:ptCount val="3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numCache>
            </c:numRef>
          </c:cat>
          <c:val>
            <c:numRef>
              <c:f>'main (3)'!$D$62:$D$99</c:f>
              <c:numCache>
                <c:formatCode>General</c:formatCode>
                <c:ptCount val="38"/>
                <c:pt idx="0">
                  <c:v>11.88</c:v>
                </c:pt>
                <c:pt idx="1">
                  <c:v>11.88</c:v>
                </c:pt>
                <c:pt idx="2">
                  <c:v>11.88</c:v>
                </c:pt>
                <c:pt idx="3">
                  <c:v>11.88</c:v>
                </c:pt>
                <c:pt idx="4">
                  <c:v>11.95</c:v>
                </c:pt>
                <c:pt idx="5">
                  <c:v>11.99</c:v>
                </c:pt>
                <c:pt idx="6">
                  <c:v>12.11</c:v>
                </c:pt>
                <c:pt idx="7">
                  <c:v>12.38</c:v>
                </c:pt>
                <c:pt idx="8">
                  <c:v>12.86</c:v>
                </c:pt>
                <c:pt idx="9">
                  <c:v>13.9</c:v>
                </c:pt>
                <c:pt idx="10">
                  <c:v>15.07</c:v>
                </c:pt>
                <c:pt idx="11">
                  <c:v>15.38</c:v>
                </c:pt>
                <c:pt idx="12">
                  <c:v>16.23</c:v>
                </c:pt>
                <c:pt idx="13">
                  <c:v>16.34</c:v>
                </c:pt>
                <c:pt idx="14">
                  <c:v>16.45</c:v>
                </c:pt>
                <c:pt idx="15">
                  <c:v>16.78</c:v>
                </c:pt>
                <c:pt idx="16">
                  <c:v>16.829999999999998</c:v>
                </c:pt>
                <c:pt idx="17">
                  <c:v>16.829999999999998</c:v>
                </c:pt>
                <c:pt idx="18">
                  <c:v>16.850000000000001</c:v>
                </c:pt>
                <c:pt idx="19">
                  <c:v>16.86</c:v>
                </c:pt>
                <c:pt idx="20">
                  <c:v>16.87</c:v>
                </c:pt>
                <c:pt idx="21">
                  <c:v>13.7</c:v>
                </c:pt>
                <c:pt idx="22">
                  <c:v>11.96</c:v>
                </c:pt>
                <c:pt idx="23">
                  <c:v>11.96</c:v>
                </c:pt>
                <c:pt idx="24">
                  <c:v>11.96</c:v>
                </c:pt>
                <c:pt idx="25">
                  <c:v>11.96</c:v>
                </c:pt>
                <c:pt idx="26">
                  <c:v>11.96</c:v>
                </c:pt>
                <c:pt idx="27">
                  <c:v>11.96</c:v>
                </c:pt>
                <c:pt idx="28">
                  <c:v>11.96</c:v>
                </c:pt>
                <c:pt idx="29">
                  <c:v>11.96</c:v>
                </c:pt>
                <c:pt idx="30">
                  <c:v>11.96</c:v>
                </c:pt>
                <c:pt idx="31">
                  <c:v>11.96</c:v>
                </c:pt>
                <c:pt idx="32">
                  <c:v>11.96</c:v>
                </c:pt>
                <c:pt idx="33">
                  <c:v>11.96</c:v>
                </c:pt>
                <c:pt idx="34">
                  <c:v>11.96</c:v>
                </c:pt>
                <c:pt idx="35">
                  <c:v>11.88</c:v>
                </c:pt>
                <c:pt idx="36">
                  <c:v>11.88</c:v>
                </c:pt>
                <c:pt idx="37">
                  <c:v>11.88</c:v>
                </c:pt>
              </c:numCache>
            </c:numRef>
          </c:val>
          <c:smooth val="0"/>
          <c:extLst>
            <c:ext xmlns:c16="http://schemas.microsoft.com/office/drawing/2014/chart" uri="{C3380CC4-5D6E-409C-BE32-E72D297353CC}">
              <c16:uniqueId val="{00000002-7421-440C-B0AE-3BD12595DB0B}"/>
            </c:ext>
          </c:extLst>
        </c:ser>
        <c:dLbls>
          <c:showLegendKey val="0"/>
          <c:showVal val="0"/>
          <c:showCatName val="0"/>
          <c:showSerName val="0"/>
          <c:showPercent val="0"/>
          <c:showBubbleSize val="0"/>
        </c:dLbls>
        <c:smooth val="0"/>
        <c:axId val="2034003552"/>
        <c:axId val="1852989328"/>
      </c:lineChart>
      <c:catAx>
        <c:axId val="2034003552"/>
        <c:scaling>
          <c:orientation val="minMax"/>
        </c:scaling>
        <c:delete val="0"/>
        <c:axPos val="b"/>
        <c:title>
          <c:tx>
            <c:rich>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r>
                  <a:rPr lang="en-US"/>
                  <a:t>Time step (sec)</a:t>
                </a:r>
              </a:p>
            </c:rich>
          </c:tx>
          <c:overlay val="0"/>
          <c:spPr>
            <a:noFill/>
            <a:ln>
              <a:noFill/>
            </a:ln>
            <a:effectLst/>
          </c:spPr>
          <c:txPr>
            <a:bodyPr rot="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1852989328"/>
        <c:crosses val="autoZero"/>
        <c:auto val="0"/>
        <c:lblAlgn val="ctr"/>
        <c:lblOffset val="100"/>
        <c:tickLblSkip val="5"/>
        <c:tickMarkSkip val="5"/>
        <c:noMultiLvlLbl val="0"/>
      </c:catAx>
      <c:valAx>
        <c:axId val="18529893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r>
                  <a:rPr lang="en-US"/>
                  <a:t>Utilization</a:t>
                </a:r>
              </a:p>
              <a:p>
                <a:pPr>
                  <a:defRPr/>
                </a:pPr>
                <a:r>
                  <a:rPr lang="en-US"/>
                  <a:t>(%)</a:t>
                </a:r>
              </a:p>
            </c:rich>
          </c:tx>
          <c:overlay val="0"/>
          <c:spPr>
            <a:noFill/>
            <a:ln>
              <a:noFill/>
            </a:ln>
            <a:effectLst/>
          </c:spPr>
          <c:txPr>
            <a:bodyPr rot="0" spcFirstLastPara="1" vertOverflow="ellipsis" wrap="square" anchor="ctr" anchorCtr="1"/>
            <a:lstStyle/>
            <a:p>
              <a:pPr>
                <a:defRPr sz="3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2034003552"/>
        <c:crosses val="autoZero"/>
        <c:crossBetween val="between"/>
        <c:majorUnit val="25"/>
      </c:valAx>
      <c:spPr>
        <a:noFill/>
        <a:ln>
          <a:noFill/>
        </a:ln>
        <a:effectLst/>
      </c:spPr>
    </c:plotArea>
    <c:plotVisOnly val="1"/>
    <c:dispBlanksAs val="gap"/>
    <c:showDLblsOverMax val="0"/>
  </c:chart>
  <c:spPr>
    <a:noFill/>
    <a:ln>
      <a:noFill/>
    </a:ln>
    <a:effectLst/>
  </c:spPr>
  <c:txPr>
    <a:bodyPr/>
    <a:lstStyle/>
    <a:p>
      <a:pPr>
        <a:defRPr sz="3200">
          <a:solidFill>
            <a:sysClr val="windowText" lastClr="000000"/>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71A58E-31C7-4BA7-986F-8ACE8C46540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0C798A9-6E88-43BC-B108-A760591FD963}">
      <dgm:prSet phldrT="[Text]" custT="1"/>
      <dgm:spPr>
        <a:solidFill>
          <a:srgbClr val="3891D3"/>
        </a:solidFill>
      </dgm:spPr>
      <dgm:t>
        <a:bodyPr/>
        <a:lstStyle/>
        <a:p>
          <a:r>
            <a:rPr lang="en-US" sz="3800"/>
            <a:t>    Private Inference</a:t>
          </a:r>
        </a:p>
      </dgm:t>
    </dgm:pt>
    <dgm:pt modelId="{C2991FFD-D6DE-4819-89EA-17AEE9EF8EBE}" type="parTrans" cxnId="{5D96C171-5950-460F-BA0C-3A5B117A9BC9}">
      <dgm:prSet/>
      <dgm:spPr/>
      <dgm:t>
        <a:bodyPr/>
        <a:lstStyle/>
        <a:p>
          <a:endParaRPr lang="en-US"/>
        </a:p>
      </dgm:t>
    </dgm:pt>
    <dgm:pt modelId="{F7F6AA86-9F0B-42FA-BC93-AEB6C61180F0}" type="sibTrans" cxnId="{5D96C171-5950-460F-BA0C-3A5B117A9BC9}">
      <dgm:prSet/>
      <dgm:spPr/>
      <dgm:t>
        <a:bodyPr/>
        <a:lstStyle/>
        <a:p>
          <a:endParaRPr lang="en-US"/>
        </a:p>
      </dgm:t>
    </dgm:pt>
    <dgm:pt modelId="{29B92EA7-FD55-4AA2-9A86-DEACF850F6BB}">
      <dgm:prSet phldrT="[Text]" custT="1"/>
      <dgm:spPr>
        <a:solidFill>
          <a:srgbClr val="3891D3"/>
        </a:solidFill>
      </dgm:spPr>
      <dgm:t>
        <a:bodyPr/>
        <a:lstStyle/>
        <a:p>
          <a:r>
            <a:rPr lang="en-US" sz="3800"/>
            <a:t>    Blind Outputs</a:t>
          </a:r>
        </a:p>
      </dgm:t>
    </dgm:pt>
    <dgm:pt modelId="{10D71D3F-791F-468B-925B-51D24FCFF84E}" type="parTrans" cxnId="{094728A0-D891-497F-98C3-9507BAA32B5D}">
      <dgm:prSet/>
      <dgm:spPr/>
      <dgm:t>
        <a:bodyPr/>
        <a:lstStyle/>
        <a:p>
          <a:endParaRPr lang="en-US"/>
        </a:p>
      </dgm:t>
    </dgm:pt>
    <dgm:pt modelId="{38473BDA-2C15-4D56-A723-CF08B5617FAE}" type="sibTrans" cxnId="{094728A0-D891-497F-98C3-9507BAA32B5D}">
      <dgm:prSet/>
      <dgm:spPr/>
      <dgm:t>
        <a:bodyPr/>
        <a:lstStyle/>
        <a:p>
          <a:endParaRPr lang="en-US"/>
        </a:p>
      </dgm:t>
    </dgm:pt>
    <dgm:pt modelId="{13266720-4941-4F94-B1D9-12397C6E8977}">
      <dgm:prSet phldrT="[Text]" custT="1"/>
      <dgm:spPr>
        <a:solidFill>
          <a:srgbClr val="3891D3"/>
        </a:solidFill>
      </dgm:spPr>
      <dgm:t>
        <a:bodyPr/>
        <a:lstStyle/>
        <a:p>
          <a:r>
            <a:rPr lang="en-US" sz="3800"/>
            <a:t>    Compute Labels</a:t>
          </a:r>
        </a:p>
      </dgm:t>
    </dgm:pt>
    <dgm:pt modelId="{6D504419-8999-49DD-9E67-E3F914919228}" type="parTrans" cxnId="{41FE7DF8-D151-458D-BE4D-D52D93B6B93D}">
      <dgm:prSet/>
      <dgm:spPr/>
      <dgm:t>
        <a:bodyPr/>
        <a:lstStyle/>
        <a:p>
          <a:endParaRPr lang="en-US"/>
        </a:p>
      </dgm:t>
    </dgm:pt>
    <dgm:pt modelId="{6C4D4AE4-FA16-48EE-A562-8CD38E8B166A}" type="sibTrans" cxnId="{41FE7DF8-D151-458D-BE4D-D52D93B6B93D}">
      <dgm:prSet/>
      <dgm:spPr/>
      <dgm:t>
        <a:bodyPr/>
        <a:lstStyle/>
        <a:p>
          <a:endParaRPr lang="en-US"/>
        </a:p>
      </dgm:t>
    </dgm:pt>
    <dgm:pt modelId="{0966482B-48F8-4FE5-985F-4C2140E6CE4A}">
      <dgm:prSet phldrT="[Text]" custT="1"/>
      <dgm:spPr>
        <a:solidFill>
          <a:srgbClr val="3891D3"/>
        </a:solidFill>
      </dgm:spPr>
      <dgm:t>
        <a:bodyPr/>
        <a:lstStyle/>
        <a:p>
          <a:r>
            <a:rPr lang="en-US" sz="3800"/>
            <a:t>    Add DP Noise + Aggregate Labels</a:t>
          </a:r>
        </a:p>
      </dgm:t>
    </dgm:pt>
    <dgm:pt modelId="{73E89CC3-EB66-4B91-A3F5-FF6E11712521}" type="parTrans" cxnId="{DCEA5701-3F94-4E3F-9A66-BE15E60CAD75}">
      <dgm:prSet/>
      <dgm:spPr/>
      <dgm:t>
        <a:bodyPr/>
        <a:lstStyle/>
        <a:p>
          <a:endParaRPr lang="en-US"/>
        </a:p>
      </dgm:t>
    </dgm:pt>
    <dgm:pt modelId="{D3182B2E-A59D-4D2D-9690-AE65576FAD57}" type="sibTrans" cxnId="{DCEA5701-3F94-4E3F-9A66-BE15E60CAD75}">
      <dgm:prSet/>
      <dgm:spPr/>
      <dgm:t>
        <a:bodyPr/>
        <a:lstStyle/>
        <a:p>
          <a:endParaRPr lang="en-US"/>
        </a:p>
      </dgm:t>
    </dgm:pt>
    <dgm:pt modelId="{47404E34-DE69-4BF6-AAC4-4E73E573695C}">
      <dgm:prSet phldrT="[Text]" custT="1"/>
      <dgm:spPr>
        <a:solidFill>
          <a:srgbClr val="3891D3"/>
        </a:solidFill>
      </dgm:spPr>
      <dgm:t>
        <a:bodyPr/>
        <a:lstStyle/>
        <a:p>
          <a:r>
            <a:rPr lang="en-US" sz="3800"/>
            <a:t>    Unblind Final Label</a:t>
          </a:r>
        </a:p>
      </dgm:t>
    </dgm:pt>
    <dgm:pt modelId="{46151F0F-36AB-45AA-B46E-0D91AC2C59BA}" type="parTrans" cxnId="{67FE5B59-54D7-4A94-AE9D-DFCEB4467568}">
      <dgm:prSet/>
      <dgm:spPr/>
      <dgm:t>
        <a:bodyPr/>
        <a:lstStyle/>
        <a:p>
          <a:endParaRPr lang="en-US"/>
        </a:p>
      </dgm:t>
    </dgm:pt>
    <dgm:pt modelId="{33A4D555-F5BC-4F8D-AE73-9F49436E8D1C}" type="sibTrans" cxnId="{67FE5B59-54D7-4A94-AE9D-DFCEB4467568}">
      <dgm:prSet/>
      <dgm:spPr/>
      <dgm:t>
        <a:bodyPr/>
        <a:lstStyle/>
        <a:p>
          <a:endParaRPr lang="en-US"/>
        </a:p>
      </dgm:t>
    </dgm:pt>
    <dgm:pt modelId="{3C24249E-068D-4D53-A85D-52E8AAAF61D8}">
      <dgm:prSet phldrT="[Text]"/>
      <dgm:spPr>
        <a:solidFill>
          <a:srgbClr val="3891D3"/>
        </a:solidFill>
      </dgm:spPr>
    </dgm:pt>
    <dgm:pt modelId="{E46C02FF-6E07-4171-99D1-13145539DA6B}" type="parTrans" cxnId="{1AD8ED53-B66F-4EB2-93F3-1525B329161B}">
      <dgm:prSet/>
      <dgm:spPr/>
      <dgm:t>
        <a:bodyPr/>
        <a:lstStyle/>
        <a:p>
          <a:endParaRPr lang="en-US"/>
        </a:p>
      </dgm:t>
    </dgm:pt>
    <dgm:pt modelId="{D2AD62E8-D274-464C-BE3F-AE98BCFEF715}" type="sibTrans" cxnId="{1AD8ED53-B66F-4EB2-93F3-1525B329161B}">
      <dgm:prSet/>
      <dgm:spPr/>
      <dgm:t>
        <a:bodyPr/>
        <a:lstStyle/>
        <a:p>
          <a:endParaRPr lang="en-US"/>
        </a:p>
      </dgm:t>
    </dgm:pt>
    <dgm:pt modelId="{39EED241-65C7-4CA5-A0D9-A0F9C3FDD893}" type="pres">
      <dgm:prSet presAssocID="{9D71A58E-31C7-4BA7-986F-8ACE8C46540B}" presName="outerComposite" presStyleCnt="0">
        <dgm:presLayoutVars>
          <dgm:chMax val="5"/>
          <dgm:dir/>
          <dgm:resizeHandles val="exact"/>
        </dgm:presLayoutVars>
      </dgm:prSet>
      <dgm:spPr/>
    </dgm:pt>
    <dgm:pt modelId="{5E3A669F-B94C-46C4-B259-5BA192283DD9}" type="pres">
      <dgm:prSet presAssocID="{9D71A58E-31C7-4BA7-986F-8ACE8C46540B}" presName="dummyMaxCanvas" presStyleCnt="0">
        <dgm:presLayoutVars/>
      </dgm:prSet>
      <dgm:spPr/>
    </dgm:pt>
    <dgm:pt modelId="{3B01D973-0CDA-4586-9B78-7F59EA3E8D7D}" type="pres">
      <dgm:prSet presAssocID="{9D71A58E-31C7-4BA7-986F-8ACE8C46540B}" presName="FiveNodes_1" presStyleLbl="node1" presStyleIdx="0" presStyleCnt="5">
        <dgm:presLayoutVars>
          <dgm:bulletEnabled val="1"/>
        </dgm:presLayoutVars>
      </dgm:prSet>
      <dgm:spPr/>
    </dgm:pt>
    <dgm:pt modelId="{CCEEEE7A-EBCF-46CC-B63D-5DC7EB2C8718}" type="pres">
      <dgm:prSet presAssocID="{9D71A58E-31C7-4BA7-986F-8ACE8C46540B}" presName="FiveNodes_2" presStyleLbl="node1" presStyleIdx="1" presStyleCnt="5">
        <dgm:presLayoutVars>
          <dgm:bulletEnabled val="1"/>
        </dgm:presLayoutVars>
      </dgm:prSet>
      <dgm:spPr/>
    </dgm:pt>
    <dgm:pt modelId="{09C8B9DA-42E8-4CC6-970B-F73F73CFC26B}" type="pres">
      <dgm:prSet presAssocID="{9D71A58E-31C7-4BA7-986F-8ACE8C46540B}" presName="FiveNodes_3" presStyleLbl="node1" presStyleIdx="2" presStyleCnt="5">
        <dgm:presLayoutVars>
          <dgm:bulletEnabled val="1"/>
        </dgm:presLayoutVars>
      </dgm:prSet>
      <dgm:spPr/>
    </dgm:pt>
    <dgm:pt modelId="{ADE99324-0325-4CE2-B684-AD7EBDD0FF23}" type="pres">
      <dgm:prSet presAssocID="{9D71A58E-31C7-4BA7-986F-8ACE8C46540B}" presName="FiveNodes_4" presStyleLbl="node1" presStyleIdx="3" presStyleCnt="5" custLinFactNeighborX="178" custLinFactNeighborY="505">
        <dgm:presLayoutVars>
          <dgm:bulletEnabled val="1"/>
        </dgm:presLayoutVars>
      </dgm:prSet>
      <dgm:spPr/>
    </dgm:pt>
    <dgm:pt modelId="{D2767795-D307-4CD7-8FBF-12B04ABBBC3B}" type="pres">
      <dgm:prSet presAssocID="{9D71A58E-31C7-4BA7-986F-8ACE8C46540B}" presName="FiveNodes_5" presStyleLbl="node1" presStyleIdx="4" presStyleCnt="5">
        <dgm:presLayoutVars>
          <dgm:bulletEnabled val="1"/>
        </dgm:presLayoutVars>
      </dgm:prSet>
      <dgm:spPr/>
    </dgm:pt>
    <dgm:pt modelId="{E4856DA7-860F-4CB1-816D-94946DC119A8}" type="pres">
      <dgm:prSet presAssocID="{9D71A58E-31C7-4BA7-986F-8ACE8C46540B}" presName="FiveConn_1-2" presStyleLbl="fgAccFollowNode1" presStyleIdx="0" presStyleCnt="4">
        <dgm:presLayoutVars>
          <dgm:bulletEnabled val="1"/>
        </dgm:presLayoutVars>
      </dgm:prSet>
      <dgm:spPr/>
    </dgm:pt>
    <dgm:pt modelId="{B7BB5A9C-4F0F-4636-B2A8-505789A34E41}" type="pres">
      <dgm:prSet presAssocID="{9D71A58E-31C7-4BA7-986F-8ACE8C46540B}" presName="FiveConn_2-3" presStyleLbl="fgAccFollowNode1" presStyleIdx="1" presStyleCnt="4">
        <dgm:presLayoutVars>
          <dgm:bulletEnabled val="1"/>
        </dgm:presLayoutVars>
      </dgm:prSet>
      <dgm:spPr/>
    </dgm:pt>
    <dgm:pt modelId="{D6A3297F-5E23-4890-AE03-E24E84C83F8E}" type="pres">
      <dgm:prSet presAssocID="{9D71A58E-31C7-4BA7-986F-8ACE8C46540B}" presName="FiveConn_3-4" presStyleLbl="fgAccFollowNode1" presStyleIdx="2" presStyleCnt="4">
        <dgm:presLayoutVars>
          <dgm:bulletEnabled val="1"/>
        </dgm:presLayoutVars>
      </dgm:prSet>
      <dgm:spPr/>
    </dgm:pt>
    <dgm:pt modelId="{AC6B4147-F79F-4F75-B090-30BD83DDD639}" type="pres">
      <dgm:prSet presAssocID="{9D71A58E-31C7-4BA7-986F-8ACE8C46540B}" presName="FiveConn_4-5" presStyleLbl="fgAccFollowNode1" presStyleIdx="3" presStyleCnt="4">
        <dgm:presLayoutVars>
          <dgm:bulletEnabled val="1"/>
        </dgm:presLayoutVars>
      </dgm:prSet>
      <dgm:spPr/>
    </dgm:pt>
    <dgm:pt modelId="{161D34ED-10D8-4821-9FD1-1BDA1D7AC2CD}" type="pres">
      <dgm:prSet presAssocID="{9D71A58E-31C7-4BA7-986F-8ACE8C46540B}" presName="FiveNodes_1_text" presStyleLbl="node1" presStyleIdx="4" presStyleCnt="5">
        <dgm:presLayoutVars>
          <dgm:bulletEnabled val="1"/>
        </dgm:presLayoutVars>
      </dgm:prSet>
      <dgm:spPr/>
    </dgm:pt>
    <dgm:pt modelId="{0E161507-FAC2-4575-B68A-9DA62CB71750}" type="pres">
      <dgm:prSet presAssocID="{9D71A58E-31C7-4BA7-986F-8ACE8C46540B}" presName="FiveNodes_2_text" presStyleLbl="node1" presStyleIdx="4" presStyleCnt="5">
        <dgm:presLayoutVars>
          <dgm:bulletEnabled val="1"/>
        </dgm:presLayoutVars>
      </dgm:prSet>
      <dgm:spPr/>
    </dgm:pt>
    <dgm:pt modelId="{33BBC340-7E1A-41E1-AF51-7F43879936A0}" type="pres">
      <dgm:prSet presAssocID="{9D71A58E-31C7-4BA7-986F-8ACE8C46540B}" presName="FiveNodes_3_text" presStyleLbl="node1" presStyleIdx="4" presStyleCnt="5">
        <dgm:presLayoutVars>
          <dgm:bulletEnabled val="1"/>
        </dgm:presLayoutVars>
      </dgm:prSet>
      <dgm:spPr/>
    </dgm:pt>
    <dgm:pt modelId="{209591CF-1B6C-4B95-A964-2F12E90C9102}" type="pres">
      <dgm:prSet presAssocID="{9D71A58E-31C7-4BA7-986F-8ACE8C46540B}" presName="FiveNodes_4_text" presStyleLbl="node1" presStyleIdx="4" presStyleCnt="5">
        <dgm:presLayoutVars>
          <dgm:bulletEnabled val="1"/>
        </dgm:presLayoutVars>
      </dgm:prSet>
      <dgm:spPr/>
    </dgm:pt>
    <dgm:pt modelId="{5706B84C-A0D3-4770-9ACF-5EEE6FD57DF0}" type="pres">
      <dgm:prSet presAssocID="{9D71A58E-31C7-4BA7-986F-8ACE8C46540B}" presName="FiveNodes_5_text" presStyleLbl="node1" presStyleIdx="4" presStyleCnt="5">
        <dgm:presLayoutVars>
          <dgm:bulletEnabled val="1"/>
        </dgm:presLayoutVars>
      </dgm:prSet>
      <dgm:spPr/>
    </dgm:pt>
  </dgm:ptLst>
  <dgm:cxnLst>
    <dgm:cxn modelId="{DCEA5701-3F94-4E3F-9A66-BE15E60CAD75}" srcId="{9D71A58E-31C7-4BA7-986F-8ACE8C46540B}" destId="{0966482B-48F8-4FE5-985F-4C2140E6CE4A}" srcOrd="3" destOrd="0" parTransId="{73E89CC3-EB66-4B91-A3F5-FF6E11712521}" sibTransId="{D3182B2E-A59D-4D2D-9690-AE65576FAD57}"/>
    <dgm:cxn modelId="{72B1491D-6D56-4534-BD81-7367A29770CE}" type="presOf" srcId="{47404E34-DE69-4BF6-AAC4-4E73E573695C}" destId="{D2767795-D307-4CD7-8FBF-12B04ABBBC3B}" srcOrd="0" destOrd="0" presId="urn:microsoft.com/office/officeart/2005/8/layout/vProcess5"/>
    <dgm:cxn modelId="{B5929D1E-2398-4951-B091-D3380E1B7B3E}" type="presOf" srcId="{9D71A58E-31C7-4BA7-986F-8ACE8C46540B}" destId="{39EED241-65C7-4CA5-A0D9-A0F9C3FDD893}" srcOrd="0" destOrd="0" presId="urn:microsoft.com/office/officeart/2005/8/layout/vProcess5"/>
    <dgm:cxn modelId="{8EC0993E-9EFD-4002-AA20-E91699962182}" type="presOf" srcId="{F7F6AA86-9F0B-42FA-BC93-AEB6C61180F0}" destId="{E4856DA7-860F-4CB1-816D-94946DC119A8}" srcOrd="0" destOrd="0" presId="urn:microsoft.com/office/officeart/2005/8/layout/vProcess5"/>
    <dgm:cxn modelId="{DBD3FF5B-465F-44C0-BFE1-1CFA291009DA}" type="presOf" srcId="{29B92EA7-FD55-4AA2-9A86-DEACF850F6BB}" destId="{0E161507-FAC2-4575-B68A-9DA62CB71750}" srcOrd="1" destOrd="0" presId="urn:microsoft.com/office/officeart/2005/8/layout/vProcess5"/>
    <dgm:cxn modelId="{93E62371-3B28-486E-83EB-E521B1C3047D}" type="presOf" srcId="{13266720-4941-4F94-B1D9-12397C6E8977}" destId="{33BBC340-7E1A-41E1-AF51-7F43879936A0}" srcOrd="1" destOrd="0" presId="urn:microsoft.com/office/officeart/2005/8/layout/vProcess5"/>
    <dgm:cxn modelId="{5D96C171-5950-460F-BA0C-3A5B117A9BC9}" srcId="{9D71A58E-31C7-4BA7-986F-8ACE8C46540B}" destId="{A0C798A9-6E88-43BC-B108-A760591FD963}" srcOrd="0" destOrd="0" parTransId="{C2991FFD-D6DE-4819-89EA-17AEE9EF8EBE}" sibTransId="{F7F6AA86-9F0B-42FA-BC93-AEB6C61180F0}"/>
    <dgm:cxn modelId="{1AD8ED53-B66F-4EB2-93F3-1525B329161B}" srcId="{9D71A58E-31C7-4BA7-986F-8ACE8C46540B}" destId="{3C24249E-068D-4D53-A85D-52E8AAAF61D8}" srcOrd="5" destOrd="0" parTransId="{E46C02FF-6E07-4171-99D1-13145539DA6B}" sibTransId="{D2AD62E8-D274-464C-BE3F-AE98BCFEF715}"/>
    <dgm:cxn modelId="{B3F91257-9175-41AC-A2DD-5A81DA1F7F84}" type="presOf" srcId="{6C4D4AE4-FA16-48EE-A562-8CD38E8B166A}" destId="{D6A3297F-5E23-4890-AE03-E24E84C83F8E}" srcOrd="0" destOrd="0" presId="urn:microsoft.com/office/officeart/2005/8/layout/vProcess5"/>
    <dgm:cxn modelId="{67FE5B59-54D7-4A94-AE9D-DFCEB4467568}" srcId="{9D71A58E-31C7-4BA7-986F-8ACE8C46540B}" destId="{47404E34-DE69-4BF6-AAC4-4E73E573695C}" srcOrd="4" destOrd="0" parTransId="{46151F0F-36AB-45AA-B46E-0D91AC2C59BA}" sibTransId="{33A4D555-F5BC-4F8D-AE73-9F49436E8D1C}"/>
    <dgm:cxn modelId="{60EE7581-A5CE-4681-A4EC-40AE1583D2CC}" type="presOf" srcId="{13266720-4941-4F94-B1D9-12397C6E8977}" destId="{09C8B9DA-42E8-4CC6-970B-F73F73CFC26B}" srcOrd="0" destOrd="0" presId="urn:microsoft.com/office/officeart/2005/8/layout/vProcess5"/>
    <dgm:cxn modelId="{3E328890-D6C3-431D-AE75-0C8DB9EADAEE}" type="presOf" srcId="{A0C798A9-6E88-43BC-B108-A760591FD963}" destId="{161D34ED-10D8-4821-9FD1-1BDA1D7AC2CD}" srcOrd="1" destOrd="0" presId="urn:microsoft.com/office/officeart/2005/8/layout/vProcess5"/>
    <dgm:cxn modelId="{094728A0-D891-497F-98C3-9507BAA32B5D}" srcId="{9D71A58E-31C7-4BA7-986F-8ACE8C46540B}" destId="{29B92EA7-FD55-4AA2-9A86-DEACF850F6BB}" srcOrd="1" destOrd="0" parTransId="{10D71D3F-791F-468B-925B-51D24FCFF84E}" sibTransId="{38473BDA-2C15-4D56-A723-CF08B5617FAE}"/>
    <dgm:cxn modelId="{7F089AA1-2DEB-4B42-A8EF-57B5A933A021}" type="presOf" srcId="{29B92EA7-FD55-4AA2-9A86-DEACF850F6BB}" destId="{CCEEEE7A-EBCF-46CC-B63D-5DC7EB2C8718}" srcOrd="0" destOrd="0" presId="urn:microsoft.com/office/officeart/2005/8/layout/vProcess5"/>
    <dgm:cxn modelId="{8328DEA9-3744-4A51-84AC-C63EA0F2C42E}" type="presOf" srcId="{47404E34-DE69-4BF6-AAC4-4E73E573695C}" destId="{5706B84C-A0D3-4770-9ACF-5EEE6FD57DF0}" srcOrd="1" destOrd="0" presId="urn:microsoft.com/office/officeart/2005/8/layout/vProcess5"/>
    <dgm:cxn modelId="{9456FFBE-EFC9-4F1B-8869-4C55C4FDE88A}" type="presOf" srcId="{0966482B-48F8-4FE5-985F-4C2140E6CE4A}" destId="{ADE99324-0325-4CE2-B684-AD7EBDD0FF23}" srcOrd="0" destOrd="0" presId="urn:microsoft.com/office/officeart/2005/8/layout/vProcess5"/>
    <dgm:cxn modelId="{4C94CEDA-FBB5-47E2-97C1-7D8307A27DD5}" type="presOf" srcId="{A0C798A9-6E88-43BC-B108-A760591FD963}" destId="{3B01D973-0CDA-4586-9B78-7F59EA3E8D7D}" srcOrd="0" destOrd="0" presId="urn:microsoft.com/office/officeart/2005/8/layout/vProcess5"/>
    <dgm:cxn modelId="{8771E0EA-57D2-41CE-A54A-919572C328EA}" type="presOf" srcId="{0966482B-48F8-4FE5-985F-4C2140E6CE4A}" destId="{209591CF-1B6C-4B95-A964-2F12E90C9102}" srcOrd="1" destOrd="0" presId="urn:microsoft.com/office/officeart/2005/8/layout/vProcess5"/>
    <dgm:cxn modelId="{70136FF2-57A1-426D-9FFF-2111EBD87593}" type="presOf" srcId="{D3182B2E-A59D-4D2D-9690-AE65576FAD57}" destId="{AC6B4147-F79F-4F75-B090-30BD83DDD639}" srcOrd="0" destOrd="0" presId="urn:microsoft.com/office/officeart/2005/8/layout/vProcess5"/>
    <dgm:cxn modelId="{41FE7DF8-D151-458D-BE4D-D52D93B6B93D}" srcId="{9D71A58E-31C7-4BA7-986F-8ACE8C46540B}" destId="{13266720-4941-4F94-B1D9-12397C6E8977}" srcOrd="2" destOrd="0" parTransId="{6D504419-8999-49DD-9E67-E3F914919228}" sibTransId="{6C4D4AE4-FA16-48EE-A562-8CD38E8B166A}"/>
    <dgm:cxn modelId="{146AFFF8-1F3F-496A-8E4C-98132E4AB851}" type="presOf" srcId="{38473BDA-2C15-4D56-A723-CF08B5617FAE}" destId="{B7BB5A9C-4F0F-4636-B2A8-505789A34E41}" srcOrd="0" destOrd="0" presId="urn:microsoft.com/office/officeart/2005/8/layout/vProcess5"/>
    <dgm:cxn modelId="{ADCCE037-7333-4B74-A4EA-6018E4A28253}" type="presParOf" srcId="{39EED241-65C7-4CA5-A0D9-A0F9C3FDD893}" destId="{5E3A669F-B94C-46C4-B259-5BA192283DD9}" srcOrd="0" destOrd="0" presId="urn:microsoft.com/office/officeart/2005/8/layout/vProcess5"/>
    <dgm:cxn modelId="{D644B113-9701-4892-9E63-1F0B2F17AE79}" type="presParOf" srcId="{39EED241-65C7-4CA5-A0D9-A0F9C3FDD893}" destId="{3B01D973-0CDA-4586-9B78-7F59EA3E8D7D}" srcOrd="1" destOrd="0" presId="urn:microsoft.com/office/officeart/2005/8/layout/vProcess5"/>
    <dgm:cxn modelId="{B336A14B-AFB1-4315-A73A-7A21E89C0BD8}" type="presParOf" srcId="{39EED241-65C7-4CA5-A0D9-A0F9C3FDD893}" destId="{CCEEEE7A-EBCF-46CC-B63D-5DC7EB2C8718}" srcOrd="2" destOrd="0" presId="urn:microsoft.com/office/officeart/2005/8/layout/vProcess5"/>
    <dgm:cxn modelId="{49F6EA08-4DE2-4A08-9846-D5F30C65D834}" type="presParOf" srcId="{39EED241-65C7-4CA5-A0D9-A0F9C3FDD893}" destId="{09C8B9DA-42E8-4CC6-970B-F73F73CFC26B}" srcOrd="3" destOrd="0" presId="urn:microsoft.com/office/officeart/2005/8/layout/vProcess5"/>
    <dgm:cxn modelId="{AB461369-69A8-4AFD-84C4-6EA1B23B5C0E}" type="presParOf" srcId="{39EED241-65C7-4CA5-A0D9-A0F9C3FDD893}" destId="{ADE99324-0325-4CE2-B684-AD7EBDD0FF23}" srcOrd="4" destOrd="0" presId="urn:microsoft.com/office/officeart/2005/8/layout/vProcess5"/>
    <dgm:cxn modelId="{F332FBA8-A61E-4398-95B8-134AC2C08BCE}" type="presParOf" srcId="{39EED241-65C7-4CA5-A0D9-A0F9C3FDD893}" destId="{D2767795-D307-4CD7-8FBF-12B04ABBBC3B}" srcOrd="5" destOrd="0" presId="urn:microsoft.com/office/officeart/2005/8/layout/vProcess5"/>
    <dgm:cxn modelId="{CD9CEB85-88F1-4088-A156-1C6121D2A8A4}" type="presParOf" srcId="{39EED241-65C7-4CA5-A0D9-A0F9C3FDD893}" destId="{E4856DA7-860F-4CB1-816D-94946DC119A8}" srcOrd="6" destOrd="0" presId="urn:microsoft.com/office/officeart/2005/8/layout/vProcess5"/>
    <dgm:cxn modelId="{8C03D73E-B24C-42E5-B9E1-CDB63B266843}" type="presParOf" srcId="{39EED241-65C7-4CA5-A0D9-A0F9C3FDD893}" destId="{B7BB5A9C-4F0F-4636-B2A8-505789A34E41}" srcOrd="7" destOrd="0" presId="urn:microsoft.com/office/officeart/2005/8/layout/vProcess5"/>
    <dgm:cxn modelId="{D7A0A8E6-EAB3-4141-9319-6E2247DCA741}" type="presParOf" srcId="{39EED241-65C7-4CA5-A0D9-A0F9C3FDD893}" destId="{D6A3297F-5E23-4890-AE03-E24E84C83F8E}" srcOrd="8" destOrd="0" presId="urn:microsoft.com/office/officeart/2005/8/layout/vProcess5"/>
    <dgm:cxn modelId="{8CC36109-F943-48AA-AF5E-184C8B40AF9E}" type="presParOf" srcId="{39EED241-65C7-4CA5-A0D9-A0F9C3FDD893}" destId="{AC6B4147-F79F-4F75-B090-30BD83DDD639}" srcOrd="9" destOrd="0" presId="urn:microsoft.com/office/officeart/2005/8/layout/vProcess5"/>
    <dgm:cxn modelId="{84BC9F1B-39DF-4A61-A65F-6DD7C9157231}" type="presParOf" srcId="{39EED241-65C7-4CA5-A0D9-A0F9C3FDD893}" destId="{161D34ED-10D8-4821-9FD1-1BDA1D7AC2CD}" srcOrd="10" destOrd="0" presId="urn:microsoft.com/office/officeart/2005/8/layout/vProcess5"/>
    <dgm:cxn modelId="{6E7F93E6-40EC-4845-A56F-3A3E2E136690}" type="presParOf" srcId="{39EED241-65C7-4CA5-A0D9-A0F9C3FDD893}" destId="{0E161507-FAC2-4575-B68A-9DA62CB71750}" srcOrd="11" destOrd="0" presId="urn:microsoft.com/office/officeart/2005/8/layout/vProcess5"/>
    <dgm:cxn modelId="{3EDF51E0-1CCF-4EC2-B56E-98F67CE66700}" type="presParOf" srcId="{39EED241-65C7-4CA5-A0D9-A0F9C3FDD893}" destId="{33BBC340-7E1A-41E1-AF51-7F43879936A0}" srcOrd="12" destOrd="0" presId="urn:microsoft.com/office/officeart/2005/8/layout/vProcess5"/>
    <dgm:cxn modelId="{02BA1BE3-540A-475D-894B-9FD326615D8A}" type="presParOf" srcId="{39EED241-65C7-4CA5-A0D9-A0F9C3FDD893}" destId="{209591CF-1B6C-4B95-A964-2F12E90C9102}" srcOrd="13" destOrd="0" presId="urn:microsoft.com/office/officeart/2005/8/layout/vProcess5"/>
    <dgm:cxn modelId="{D1355807-FE1E-45AC-9626-7115E23B7324}" type="presParOf" srcId="{39EED241-65C7-4CA5-A0D9-A0F9C3FDD893}" destId="{5706B84C-A0D3-4770-9ACF-5EEE6FD57DF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1D973-0CDA-4586-9B78-7F59EA3E8D7D}">
      <dsp:nvSpPr>
        <dsp:cNvPr id="0" name=""/>
        <dsp:cNvSpPr/>
      </dsp:nvSpPr>
      <dsp:spPr>
        <a:xfrm>
          <a:off x="0" y="0"/>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Private Inference</a:t>
          </a:r>
        </a:p>
      </dsp:txBody>
      <dsp:txXfrm>
        <a:off x="31221" y="31221"/>
        <a:ext cx="7774612" cy="1003533"/>
      </dsp:txXfrm>
    </dsp:sp>
    <dsp:sp modelId="{CCEEEE7A-EBCF-46CC-B63D-5DC7EB2C8718}">
      <dsp:nvSpPr>
        <dsp:cNvPr id="0" name=""/>
        <dsp:cNvSpPr/>
      </dsp:nvSpPr>
      <dsp:spPr>
        <a:xfrm>
          <a:off x="675781" y="1214027"/>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Blind Outputs</a:t>
          </a:r>
        </a:p>
      </dsp:txBody>
      <dsp:txXfrm>
        <a:off x="707002" y="1245248"/>
        <a:ext cx="7618493" cy="1003533"/>
      </dsp:txXfrm>
    </dsp:sp>
    <dsp:sp modelId="{09C8B9DA-42E8-4CC6-970B-F73F73CFC26B}">
      <dsp:nvSpPr>
        <dsp:cNvPr id="0" name=""/>
        <dsp:cNvSpPr/>
      </dsp:nvSpPr>
      <dsp:spPr>
        <a:xfrm>
          <a:off x="1351563" y="2428054"/>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Compute Labels</a:t>
          </a:r>
        </a:p>
      </dsp:txBody>
      <dsp:txXfrm>
        <a:off x="1382784" y="2459275"/>
        <a:ext cx="7618493" cy="1003533"/>
      </dsp:txXfrm>
    </dsp:sp>
    <dsp:sp modelId="{ADE99324-0325-4CE2-B684-AD7EBDD0FF23}">
      <dsp:nvSpPr>
        <dsp:cNvPr id="0" name=""/>
        <dsp:cNvSpPr/>
      </dsp:nvSpPr>
      <dsp:spPr>
        <a:xfrm>
          <a:off x="2043454" y="3647465"/>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Add DP Noise + Aggregate Labels</a:t>
          </a:r>
        </a:p>
      </dsp:txBody>
      <dsp:txXfrm>
        <a:off x="2074675" y="3678686"/>
        <a:ext cx="7618493" cy="1003533"/>
      </dsp:txXfrm>
    </dsp:sp>
    <dsp:sp modelId="{D2767795-D307-4CD7-8FBF-12B04ABBBC3B}">
      <dsp:nvSpPr>
        <dsp:cNvPr id="0" name=""/>
        <dsp:cNvSpPr/>
      </dsp:nvSpPr>
      <dsp:spPr>
        <a:xfrm>
          <a:off x="2703127" y="4856109"/>
          <a:ext cx="9049601" cy="1065975"/>
        </a:xfrm>
        <a:prstGeom prst="roundRect">
          <a:avLst>
            <a:gd name="adj" fmla="val 10000"/>
          </a:avLst>
        </a:prstGeom>
        <a:solidFill>
          <a:srgbClr val="3891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    Unblind Final Label</a:t>
          </a:r>
        </a:p>
      </dsp:txBody>
      <dsp:txXfrm>
        <a:off x="2734348" y="4887330"/>
        <a:ext cx="7618493" cy="1003533"/>
      </dsp:txXfrm>
    </dsp:sp>
    <dsp:sp modelId="{E4856DA7-860F-4CB1-816D-94946DC119A8}">
      <dsp:nvSpPr>
        <dsp:cNvPr id="0" name=""/>
        <dsp:cNvSpPr/>
      </dsp:nvSpPr>
      <dsp:spPr>
        <a:xfrm>
          <a:off x="8356717" y="778754"/>
          <a:ext cx="692883" cy="6928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8512616" y="778754"/>
        <a:ext cx="381085" cy="521394"/>
      </dsp:txXfrm>
    </dsp:sp>
    <dsp:sp modelId="{B7BB5A9C-4F0F-4636-B2A8-505789A34E41}">
      <dsp:nvSpPr>
        <dsp:cNvPr id="0" name=""/>
        <dsp:cNvSpPr/>
      </dsp:nvSpPr>
      <dsp:spPr>
        <a:xfrm>
          <a:off x="9032499" y="1992781"/>
          <a:ext cx="692883" cy="6928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9188398" y="1992781"/>
        <a:ext cx="381085" cy="521394"/>
      </dsp:txXfrm>
    </dsp:sp>
    <dsp:sp modelId="{D6A3297F-5E23-4890-AE03-E24E84C83F8E}">
      <dsp:nvSpPr>
        <dsp:cNvPr id="0" name=""/>
        <dsp:cNvSpPr/>
      </dsp:nvSpPr>
      <dsp:spPr>
        <a:xfrm>
          <a:off x="9708281" y="3189042"/>
          <a:ext cx="692883" cy="6928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9864180" y="3189042"/>
        <a:ext cx="381085" cy="521394"/>
      </dsp:txXfrm>
    </dsp:sp>
    <dsp:sp modelId="{AC6B4147-F79F-4F75-B090-30BD83DDD639}">
      <dsp:nvSpPr>
        <dsp:cNvPr id="0" name=""/>
        <dsp:cNvSpPr/>
      </dsp:nvSpPr>
      <dsp:spPr>
        <a:xfrm>
          <a:off x="10384063" y="4414914"/>
          <a:ext cx="692883" cy="6928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10539962" y="4414914"/>
        <a:ext cx="381085" cy="52139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E1C01-BBB9-47B3-A067-AED39652C79D}" type="datetimeFigureOut">
              <a:rPr lang="en-US" smtClean="0"/>
              <a:t>9/28/2021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D60D6-9E8A-4D70-B979-763D55AADCD0}" type="slidenum">
              <a:rPr lang="en-US" smtClean="0"/>
              <a:t>‹#›</a:t>
            </a:fld>
            <a:endParaRPr lang="en-US"/>
          </a:p>
        </p:txBody>
      </p:sp>
    </p:spTree>
    <p:extLst>
      <p:ext uri="{BB962C8B-B14F-4D97-AF65-F5344CB8AC3E}">
        <p14:creationId xmlns:p14="http://schemas.microsoft.com/office/powerpoint/2010/main" val="4124399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Hello everyone, thank you Patricia for the introduction. My name is Adam Dziedzic and I have a pleasure to present to you CaPC Learning, which is Confidential &amp; Private Collaborative Learning. This is supposed to be an interactive talk, so please ask questions during the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I’m sorry for not showing up in the morning. I (pri-rycordyd) pre-recorded my talk and but it seems that it’s better to give it live. </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E1E24B6B-BC26-46C2-BD30-AED43ED17452}"/>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58E5DE-280C-4856-8954-CB44F74B393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5F2AD67E-DD37-4A1A-84C2-0F4C3240CB97}"/>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287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 CaPC protocol has 3 main actors. The querying party which sends a data item to be labeled, the answering parties that run the private inference, and the 3</a:t>
            </a:r>
            <a:r>
              <a:rPr lang="en-US" baseline="30000"/>
              <a:t>rd</a:t>
            </a:r>
            <a:r>
              <a:rPr lang="en-US"/>
              <a:t> trusted party called Privacy Guardian. We add the third trusted party to be able to privately </a:t>
            </a:r>
            <a:r>
              <a:rPr lang="en-US" err="1"/>
              <a:t>aggreagate</a:t>
            </a:r>
            <a:r>
              <a:rPr lang="en-US"/>
              <a:t> the labels and add the DP noise.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399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0" i="0" err="1"/>
              <a:t>Now</a:t>
            </a:r>
            <a:r>
              <a:rPr lang="pl-PL" b="0" i="0"/>
              <a:t>, </a:t>
            </a:r>
            <a:r>
              <a:rPr lang="pl-PL" b="0" i="0" err="1"/>
              <a:t>we’ll</a:t>
            </a:r>
            <a:r>
              <a:rPr lang="pl-PL" b="0" i="0"/>
              <a:t> </a:t>
            </a:r>
            <a:r>
              <a:rPr lang="en-US" b="0" i="0"/>
              <a:t>move on to</a:t>
            </a:r>
            <a:r>
              <a:rPr lang="pl-PL" b="0" i="0"/>
              <a:t> the </a:t>
            </a:r>
            <a:r>
              <a:rPr lang="pl-PL" b="0" i="0" err="1"/>
              <a:t>details</a:t>
            </a:r>
            <a:r>
              <a:rPr lang="pl-PL" b="0" i="0"/>
              <a:t> of the CaPC </a:t>
            </a:r>
            <a:r>
              <a:rPr lang="pl-PL" b="0" i="0" err="1"/>
              <a:t>protocol</a:t>
            </a:r>
            <a:r>
              <a:rPr lang="pl-PL" b="0" i="0"/>
              <a:t>.</a:t>
            </a:r>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2C024E8B-BE70-4BF5-8CF7-5375AC15BAFD}"/>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ABA7AB-54E3-4275-A6DD-34BC331C2D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7605B4F9-85D3-4DB2-992E-13A33F0CCEDD}"/>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57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t>To make the discussed concepts more concrete, I will walk you through the CaPC protocol step-by-step. So, this diagram presents the flow of data in CaPC.</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982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120000"/>
                  </a:lnSpc>
                </a:pPr>
                <a:r>
                  <a:rPr lang="en-US" b="0" i="0"/>
                  <a:t>The</a:t>
                </a:r>
                <a:r>
                  <a:rPr lang="en-US" b="0" i="0" baseline="0"/>
                  <a:t> result is a noisy histogram of number of votes for each class. We obtained this histogram by adding the noisy one hot vectors. For illustration, here we have two classes and have to decide if a patient is </a:t>
                </a:r>
                <a:r>
                  <a:rPr lang="en-US" b="0" i="0" baseline="0" err="1"/>
                  <a:t>Healhty</a:t>
                </a:r>
                <a:r>
                  <a:rPr lang="en-US" b="0" i="0" baseline="0"/>
                  <a:t> or has a Cancer. We take the argmax and the class with max votes, in this case Healthy, is returned to the querying party as</a:t>
                </a:r>
                <a:r>
                  <a:rPr lang="en-US" b="0" i="0"/>
                  <a:t> the predicted label. </a:t>
                </a:r>
              </a:p>
            </p:txBody>
          </p:sp>
        </mc:Choice>
        <mc:Fallback xmlns="">
          <p:sp>
            <p:nvSpPr>
              <p:cNvPr id="3" name="Notes Placeholder 2"/>
              <p:cNvSpPr>
                <a:spLocks noGrp="1"/>
              </p:cNvSpPr>
              <p:nvPr>
                <p:ph type="body" idx="1"/>
              </p:nvPr>
            </p:nvSpPr>
            <p:spPr/>
            <p:txBody>
              <a:bodyPr/>
              <a:lstStyle/>
              <a:p>
                <a:pPr>
                  <a:lnSpc>
                    <a:spcPct val="120000"/>
                  </a:lnSpc>
                </a:pPr>
                <a:r>
                  <a:rPr lang="en-US" b="0" i="0" dirty="0"/>
                  <a:t>In</a:t>
                </a:r>
                <a:r>
                  <a:rPr lang="en-US" b="0" i="0" baseline="0" dirty="0"/>
                  <a:t> </a:t>
                </a:r>
                <a:r>
                  <a:rPr lang="en-US" b="0" i="0" dirty="0"/>
                  <a:t>the last</a:t>
                </a:r>
                <a:r>
                  <a:rPr lang="en-US" b="0" i="0" baseline="0" dirty="0"/>
                  <a:t> 3</a:t>
                </a:r>
                <a:r>
                  <a:rPr lang="en-US" b="0" i="0" baseline="30000" dirty="0"/>
                  <a:t>rd</a:t>
                </a:r>
                <a:r>
                  <a:rPr lang="en-US" b="0" i="0" dirty="0"/>
                  <a:t> step,</a:t>
                </a:r>
                <a:r>
                  <a:rPr lang="en-US" b="0" i="0" baseline="0" dirty="0"/>
                  <a:t> the </a:t>
                </a:r>
                <a:r>
                  <a:rPr lang="en-US" b="0" i="0" dirty="0"/>
                  <a:t>Content Service Provider (CSP) and the querying use</a:t>
                </a:r>
                <a:r>
                  <a:rPr lang="en-US" b="0" i="0" baseline="0" dirty="0"/>
                  <a:t> MPC </a:t>
                </a:r>
                <a:r>
                  <a:rPr lang="en-US" b="0" i="0" dirty="0"/>
                  <a:t>to sum the noisy </a:t>
                </a:r>
                <a:r>
                  <a:rPr lang="en-US" b="0" i="0">
                    <a:latin typeface="Cambria Math" panose="02040503050406030204" pitchFamily="18" charset="0"/>
                  </a:rPr>
                  <a:t>𝑠 ̂</a:t>
                </a:r>
                <a:r>
                  <a:rPr lang="en-US" b="0" i="0" dirty="0"/>
                  <a:t> (s hat) shares with the s shares. The</a:t>
                </a:r>
                <a:r>
                  <a:rPr lang="en-US" b="0" i="0" baseline="0" dirty="0"/>
                  <a:t> result is a noisy histogram of number of votes for each class. We take the argmax and the class with max votes is returned to the querying party as</a:t>
                </a:r>
                <a:r>
                  <a:rPr lang="en-US" b="0" i="0" dirty="0"/>
                  <a:t> the predicted label. The </a:t>
                </a:r>
                <a:r>
                  <a:rPr lang="en-US" b="0" i="0" dirty="0" err="1"/>
                  <a:t>labeld</a:t>
                </a:r>
                <a:r>
                  <a:rPr lang="en-US" b="0" i="0" baseline="0" dirty="0"/>
                  <a:t> query can be used to retrain the querying party’s model.</a:t>
                </a:r>
                <a:endParaRPr lang="en-US" b="0" i="0" dirty="0"/>
              </a:p>
            </p:txBody>
          </p:sp>
        </mc:Fallback>
      </mc:AlternateContent>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31E0ED-78E9-0640-9C85-8A21D55C8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503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One or more corrupted parties have no impact on confidentiality. The privacy guarantee degrades proportionally to the number of corrupted answering parties. The potential privacy leakage is to the querying party. The worst scenario in terms of privacy is when the Privacy Guaradian colludes with the querying party. Then there is no privacy protection.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400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err="1"/>
              <a:t>Hopefully</a:t>
            </a:r>
            <a:r>
              <a:rPr lang="pl-PL" b="0" i="0"/>
              <a:t>, the </a:t>
            </a:r>
            <a:r>
              <a:rPr lang="pl-PL" b="0" i="0" err="1"/>
              <a:t>details</a:t>
            </a:r>
            <a:r>
              <a:rPr lang="pl-PL" b="0" i="0"/>
              <a:t> of the CaPC </a:t>
            </a:r>
            <a:r>
              <a:rPr lang="pl-PL" b="0" i="0" err="1"/>
              <a:t>protocol</a:t>
            </a:r>
            <a:r>
              <a:rPr lang="pl-PL" b="0" i="0"/>
              <a:t> </a:t>
            </a:r>
            <a:r>
              <a:rPr lang="pl-PL" b="0" i="0" err="1"/>
              <a:t>are</a:t>
            </a:r>
            <a:r>
              <a:rPr lang="pl-PL" b="0" i="0"/>
              <a:t> </a:t>
            </a:r>
            <a:r>
              <a:rPr lang="en-US" b="0" i="0"/>
              <a:t>clear now, </a:t>
            </a:r>
            <a:r>
              <a:rPr lang="pl-PL" b="0" i="0"/>
              <a:t>and </a:t>
            </a:r>
            <a:r>
              <a:rPr lang="en-US" b="0" i="0"/>
              <a:t>we can move on to the empirical </a:t>
            </a:r>
            <a:r>
              <a:rPr lang="pl-PL" b="0" i="0" err="1"/>
              <a:t>evaluation</a:t>
            </a:r>
            <a:r>
              <a:rPr lang="pl-PL" b="0" i="0"/>
              <a:t>.</a:t>
            </a:r>
            <a:endParaRPr lang="en-US" b="0" i="0"/>
          </a:p>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2C024E8B-BE70-4BF5-8CF7-5375AC15BAFD}"/>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ABA7AB-54E3-4275-A6DD-34BC331C2D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7605B4F9-85D3-4DB2-992E-13A33F0CCEDD}"/>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8503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We also present the average accuracy across all classes. The blue dashed line is accuracy before CaPC and the red dashed line is accuracy after running the CaPC protocol. Overall, the increase in accuracy of the querying party is by about 2%.</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323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The overall accuracy gain after running CaPC is of about 2.6%. Thus, CaPC enables the collaboration between parties that have models with different types of architecture and helps to improve the accuracy of the models.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658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t>Before we move on to the next experiment, we’ll have a short segue (seg</a:t>
            </a:r>
            <a:r>
              <a:rPr lang="pl-PL" b="0" i="0" err="1"/>
              <a:t>uej</a:t>
            </a:r>
            <a:r>
              <a:rPr lang="pl-PL" b="0" i="0"/>
              <a:t>)</a:t>
            </a:r>
            <a:r>
              <a:rPr lang="en-US" b="0" i="0"/>
              <a:t> </a:t>
            </a:r>
            <a:r>
              <a:rPr lang="pl-PL" b="0" i="0" err="1"/>
              <a:t>into</a:t>
            </a:r>
            <a:r>
              <a:rPr lang="pl-PL" b="0" i="0"/>
              <a:t> </a:t>
            </a:r>
            <a:r>
              <a:rPr lang="en-US" b="0" i="0"/>
              <a:t>active learning.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41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We also employ the entropy sampling</a:t>
            </a:r>
            <a:r>
              <a:rPr lang="pl-PL" b="0" i="0"/>
              <a:t>. </a:t>
            </a:r>
            <a:r>
              <a:rPr lang="pl-PL" b="0" i="0" err="1"/>
              <a:t>Intuitively</a:t>
            </a:r>
            <a:r>
              <a:rPr lang="pl-PL" b="0" i="0"/>
              <a:t>,</a:t>
            </a:r>
            <a:r>
              <a:rPr lang="en-US" b="0" i="0"/>
              <a:t> we select the sample whose probability distribution is closer to the uniform distribution. </a:t>
            </a:r>
            <a:r>
              <a:rPr lang="pl-PL" b="0" i="0"/>
              <a:t>On the </a:t>
            </a:r>
            <a:r>
              <a:rPr lang="pl-PL" b="0" i="0" err="1"/>
              <a:t>other</a:t>
            </a:r>
            <a:r>
              <a:rPr lang="pl-PL" b="0" i="0"/>
              <a:t> </a:t>
            </a:r>
            <a:r>
              <a:rPr lang="pl-PL" b="0" i="0" err="1"/>
              <a:t>hand</a:t>
            </a:r>
            <a:r>
              <a:rPr lang="pl-PL" b="0" i="0"/>
              <a:t>, i</a:t>
            </a:r>
            <a:r>
              <a:rPr lang="en-US" b="0" i="0" err="1"/>
              <a:t>f</a:t>
            </a:r>
            <a:r>
              <a:rPr lang="en-US" b="0" i="0"/>
              <a:t> the distribution</a:t>
            </a:r>
            <a:r>
              <a:rPr lang="pl-PL" b="0" i="0"/>
              <a:t> of </a:t>
            </a:r>
            <a:r>
              <a:rPr lang="pl-PL" b="0" i="0" err="1"/>
              <a:t>probabilities</a:t>
            </a:r>
            <a:r>
              <a:rPr lang="pl-PL" b="0" i="0"/>
              <a:t> of </a:t>
            </a:r>
            <a:r>
              <a:rPr lang="pl-PL" b="0" i="0" err="1"/>
              <a:t>classes</a:t>
            </a:r>
            <a:r>
              <a:rPr lang="en-US" b="0" i="0"/>
              <a:t> for a given sample is close to a deterministic one, probability of a single class is dominant, then its entropy is almost zero – </a:t>
            </a:r>
            <a:r>
              <a:rPr lang="pl-PL" b="0" i="0"/>
              <a:t>which </a:t>
            </a:r>
            <a:r>
              <a:rPr lang="en-US" b="0" i="0"/>
              <a:t>means that we know which is the most probable label for the sample, and usually we do not need to label such a sample.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50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joint work with my collaborators: Chris, Natalie, </a:t>
            </a:r>
            <a:r>
              <a:rPr lang="en-US" err="1"/>
              <a:t>Yunxiang</a:t>
            </a:r>
            <a:r>
              <a:rPr lang="en-US"/>
              <a:t>, Somesh, Nicolas, and Xiao.</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fld id="{540243BC-695E-4C67-8BA8-298174F5E9CE}" type="datetime1">
              <a:rPr lang="en-US" smtClean="0"/>
              <a:t>9/28/2021</a:t>
            </a:fld>
            <a:endParaRPr lang="en-US"/>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900385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We observe that CaPC with different sampling methods increases the </a:t>
            </a:r>
            <a:r>
              <a:rPr lang="pl-PL" b="0" i="0" err="1"/>
              <a:t>balanced</a:t>
            </a:r>
            <a:r>
              <a:rPr lang="pl-PL" b="0" i="0"/>
              <a:t> </a:t>
            </a:r>
            <a:r>
              <a:rPr lang="en-US" b="0" i="0"/>
              <a:t>accuracy of the querying model by about 5.7%.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067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When we zoom in the two under-represented classes 1 and 2, we see that the entropy and margin sampling methods increased the balanced accuracy of these classes more than the random</a:t>
            </a:r>
            <a:r>
              <a:rPr lang="pl-PL" b="0" i="0"/>
              <a:t> </a:t>
            </a:r>
            <a:r>
              <a:rPr lang="pl-PL" b="0" i="0" err="1"/>
              <a:t>selection</a:t>
            </a:r>
            <a:r>
              <a:rPr lang="pl-PL" b="0" i="0"/>
              <a:t> of </a:t>
            </a:r>
            <a:r>
              <a:rPr lang="pl-PL" b="0" i="0" err="1"/>
              <a:t>samples</a:t>
            </a:r>
            <a:r>
              <a:rPr lang="en-US" b="0" i="0"/>
              <a:t>. T</a:t>
            </a:r>
            <a:r>
              <a:rPr lang="en-US" sz="1200" b="0" i="0" kern="1200">
                <a:solidFill>
                  <a:schemeClr val="tx1"/>
                </a:solidFill>
                <a:effectLst/>
                <a:latin typeface="+mn-lt"/>
                <a:ea typeface="+mn-ea"/>
                <a:cs typeface="+mn-cs"/>
              </a:rPr>
              <a:t>h</a:t>
            </a:r>
            <a:r>
              <a:rPr lang="pl-PL" sz="1200" b="0" i="0" kern="1200" err="1">
                <a:solidFill>
                  <a:schemeClr val="tx1"/>
                </a:solidFill>
                <a:effectLst/>
                <a:latin typeface="+mn-lt"/>
                <a:ea typeface="+mn-ea"/>
                <a:cs typeface="+mn-cs"/>
              </a:rPr>
              <a:t>is</a:t>
            </a:r>
            <a:r>
              <a:rPr lang="en-US" sz="1200" b="0" i="0" kern="1200">
                <a:solidFill>
                  <a:schemeClr val="tx1"/>
                </a:solidFill>
                <a:effectLst/>
                <a:latin typeface="+mn-lt"/>
                <a:ea typeface="+mn-ea"/>
                <a:cs typeface="+mn-cs"/>
              </a:rPr>
              <a:t> is because </a:t>
            </a:r>
            <a:r>
              <a:rPr lang="en-US" sz="1200" kern="1200">
                <a:solidFill>
                  <a:schemeClr val="tx1"/>
                </a:solidFill>
                <a:effectLst/>
                <a:latin typeface="+mn-lt"/>
                <a:ea typeface="+mn-ea"/>
                <a:cs typeface="+mn-cs"/>
              </a:rPr>
              <a:t>the less-represented classes have a higher margin and entropy, and samples from the</a:t>
            </a:r>
            <a:r>
              <a:rPr lang="pl-PL" sz="1200" kern="1200" err="1">
                <a:solidFill>
                  <a:schemeClr val="tx1"/>
                </a:solidFill>
                <a:effectLst/>
                <a:latin typeface="+mn-lt"/>
                <a:ea typeface="+mn-ea"/>
                <a:cs typeface="+mn-cs"/>
              </a:rPr>
              <a:t>se</a:t>
            </a:r>
            <a:r>
              <a:rPr lang="en-US" sz="1200" kern="1200">
                <a:solidFill>
                  <a:schemeClr val="tx1"/>
                </a:solidFill>
                <a:effectLst/>
                <a:latin typeface="+mn-lt"/>
                <a:ea typeface="+mn-ea"/>
                <a:cs typeface="+mn-cs"/>
              </a:rPr>
              <a:t> less represented classes are selected more frequently. In general, CaPC can significantly improve the fair performance of models as measured by balanced accuracy, especially when combined with active learning.</a:t>
            </a:r>
            <a:endParaRPr lang="en-US" b="0" i="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665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On the other hand, with many more parties, </a:t>
            </a:r>
            <a:r>
              <a:rPr lang="pl-PL" b="0" i="0"/>
              <a:t>for </a:t>
            </a:r>
            <a:r>
              <a:rPr lang="pl-PL" b="0" i="0" err="1"/>
              <a:t>example</a:t>
            </a:r>
            <a:r>
              <a:rPr lang="pl-PL" b="0" i="0"/>
              <a:t>, with 400 </a:t>
            </a:r>
            <a:r>
              <a:rPr lang="pl-PL" b="0" i="0" err="1"/>
              <a:t>parties</a:t>
            </a:r>
            <a:r>
              <a:rPr lang="en-US" b="0" i="0"/>
              <a:t>, the accuracy of the individual models is low, about 82.5% because the models are trained on</a:t>
            </a:r>
            <a:r>
              <a:rPr lang="pl-PL" b="0" i="0"/>
              <a:t> </a:t>
            </a:r>
            <a:r>
              <a:rPr lang="pl-PL" b="0" i="0" err="1"/>
              <a:t>smaller</a:t>
            </a:r>
            <a:r>
              <a:rPr lang="en-US" b="0" i="0"/>
              <a:t> data</a:t>
            </a:r>
            <a:r>
              <a:rPr lang="pl-PL" b="0" i="0"/>
              <a:t> </a:t>
            </a:r>
            <a:r>
              <a:rPr lang="pl-PL" b="0" i="0" err="1"/>
              <a:t>subsets</a:t>
            </a:r>
            <a:r>
              <a:rPr lang="en-US" b="0" i="0"/>
              <a:t>. The accuracy gain is substantial, about 3.87% and also it is obtained for a lower privacy budget of about 1.9. In general, </a:t>
            </a:r>
            <a:r>
              <a:rPr lang="pl-PL" b="0" i="0"/>
              <a:t>we </a:t>
            </a:r>
            <a:r>
              <a:rPr lang="pl-PL" b="0" i="0" err="1"/>
              <a:t>observe</a:t>
            </a:r>
            <a:r>
              <a:rPr lang="pl-PL" b="0" i="0"/>
              <a:t> </a:t>
            </a:r>
            <a:r>
              <a:rPr lang="pl-PL" b="0" i="0" err="1"/>
              <a:t>that</a:t>
            </a:r>
            <a:r>
              <a:rPr lang="pl-PL" b="0" i="0"/>
              <a:t> </a:t>
            </a:r>
            <a:r>
              <a:rPr lang="en-US" b="0" i="0"/>
              <a:t>the</a:t>
            </a:r>
            <a:r>
              <a:rPr lang="pl-PL" b="0" i="0"/>
              <a:t> </a:t>
            </a:r>
            <a:r>
              <a:rPr lang="pl-PL" b="0" i="0" err="1"/>
              <a:t>more</a:t>
            </a:r>
            <a:r>
              <a:rPr lang="pl-PL" b="0" i="0"/>
              <a:t> </a:t>
            </a:r>
            <a:r>
              <a:rPr lang="en-US">
                <a:effectLst/>
                <a:latin typeface="Arial" panose="020B0604020202020204" pitchFamily="34" charset="0"/>
              </a:rPr>
              <a:t>parties</a:t>
            </a:r>
            <a:r>
              <a:rPr lang="pl-PL">
                <a:effectLst/>
                <a:latin typeface="Arial" panose="020B0604020202020204" pitchFamily="34" charset="0"/>
              </a:rPr>
              <a:t> </a:t>
            </a:r>
            <a:r>
              <a:rPr lang="pl-PL" err="1">
                <a:effectLst/>
                <a:latin typeface="Arial" panose="020B0604020202020204" pitchFamily="34" charset="0"/>
              </a:rPr>
              <a:t>collaborate</a:t>
            </a:r>
            <a:r>
              <a:rPr lang="pl-PL">
                <a:effectLst/>
                <a:latin typeface="Arial" panose="020B0604020202020204" pitchFamily="34" charset="0"/>
              </a:rPr>
              <a:t> in CaPC</a:t>
            </a:r>
            <a:r>
              <a:rPr lang="en-US">
                <a:effectLst/>
                <a:latin typeface="Arial" panose="020B0604020202020204" pitchFamily="34" charset="0"/>
              </a:rPr>
              <a:t>, the tighter the bound on privacy budget epsilon and higher gains in accuracy.</a:t>
            </a:r>
            <a:endParaRPr lang="en-US" b="0" i="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982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experiment we measure the utilization of resources (CPU, Network transfer (denoted as NET), and memory usage (denoted as MEM)) during execution of the private inference, which is step 1a in the CaPC protocol. </a:t>
            </a:r>
            <a:r>
              <a:rPr lang="en-US" sz="1200" kern="1200">
                <a:solidFill>
                  <a:schemeClr val="tx1"/>
                </a:solidFill>
                <a:effectLst/>
                <a:latin typeface="+mn-lt"/>
                <a:ea typeface="+mn-ea"/>
                <a:cs typeface="+mn-cs"/>
              </a:rPr>
              <a:t>The network usage reaches its peaks during execution of </a:t>
            </a:r>
            <a:r>
              <a:rPr lang="en-US" sz="1200" kern="1200" err="1">
                <a:solidFill>
                  <a:schemeClr val="tx1"/>
                </a:solidFill>
                <a:effectLst/>
                <a:latin typeface="+mn-lt"/>
                <a:ea typeface="+mn-ea"/>
                <a:cs typeface="+mn-cs"/>
              </a:rPr>
              <a:t>ReLU</a:t>
            </a:r>
            <a:r>
              <a:rPr lang="en-US" sz="1200" kern="1200">
                <a:solidFill>
                  <a:schemeClr val="tx1"/>
                </a:solidFill>
                <a:effectLst/>
                <a:latin typeface="+mn-lt"/>
                <a:ea typeface="+mn-ea"/>
                <a:cs typeface="+mn-cs"/>
              </a:rPr>
              <a:t>, then two </a:t>
            </a:r>
            <a:r>
              <a:rPr lang="en-US" sz="1200" kern="1200" err="1">
                <a:solidFill>
                  <a:schemeClr val="tx1"/>
                </a:solidFill>
                <a:effectLst/>
                <a:latin typeface="+mn-lt"/>
                <a:ea typeface="+mn-ea"/>
                <a:cs typeface="+mn-cs"/>
              </a:rPr>
              <a:t>AveragePooling</a:t>
            </a:r>
            <a:r>
              <a:rPr lang="en-US" sz="1200" kern="1200">
                <a:solidFill>
                  <a:schemeClr val="tx1"/>
                </a:solidFill>
                <a:effectLst/>
                <a:latin typeface="+mn-lt"/>
                <a:ea typeface="+mn-ea"/>
                <a:cs typeface="+mn-cs"/>
              </a:rPr>
              <a:t> operations and then a single </a:t>
            </a:r>
            <a:r>
              <a:rPr lang="en-US" sz="1200" kern="1200" err="1">
                <a:solidFill>
                  <a:schemeClr val="tx1"/>
                </a:solidFill>
                <a:effectLst/>
                <a:latin typeface="+mn-lt"/>
                <a:ea typeface="+mn-ea"/>
                <a:cs typeface="+mn-cs"/>
              </a:rPr>
              <a:t>ReLU</a:t>
            </a:r>
            <a:r>
              <a:rPr lang="en-US" sz="1200" kern="1200">
                <a:solidFill>
                  <a:schemeClr val="tx1"/>
                </a:solidFill>
                <a:effectLst/>
                <a:latin typeface="+mn-lt"/>
                <a:ea typeface="+mn-ea"/>
                <a:cs typeface="+mn-cs"/>
              </a:rPr>
              <a:t> layer, where the intermediate feature maps have to be exchanged between the querying and answering parties for the </a:t>
            </a:r>
            <a:r>
              <a:rPr lang="pl-PL" sz="1200" kern="1200">
                <a:solidFill>
                  <a:schemeClr val="tx1"/>
                </a:solidFill>
                <a:effectLst/>
                <a:latin typeface="+mn-lt"/>
                <a:ea typeface="+mn-ea"/>
                <a:cs typeface="+mn-cs"/>
              </a:rPr>
              <a:t>Secure Multi-Party Computation.</a:t>
            </a:r>
            <a:r>
              <a:rPr lang="en-US" sz="1200" kern="1200">
                <a:solidFill>
                  <a:schemeClr val="tx1"/>
                </a:solidFill>
                <a:effectLst/>
                <a:latin typeface="+mn-lt"/>
                <a:ea typeface="+mn-ea"/>
                <a:cs typeface="+mn-cs"/>
              </a:rPr>
              <a:t> The peaks in the CPU utilization are due to the computation of 2 convolutional layers and 2 fully connected layers. This micro-benchmark was done for a small version of </a:t>
            </a:r>
            <a:r>
              <a:rPr lang="en-US" sz="1200" kern="1200" err="1">
                <a:solidFill>
                  <a:schemeClr val="tx1"/>
                </a:solidFill>
                <a:effectLst/>
                <a:latin typeface="+mn-lt"/>
                <a:ea typeface="+mn-ea"/>
                <a:cs typeface="+mn-cs"/>
              </a:rPr>
              <a:t>LeNET</a:t>
            </a:r>
            <a:r>
              <a:rPr lang="en-US" sz="1200" kern="1200">
                <a:solidFill>
                  <a:schemeClr val="tx1"/>
                </a:solidFill>
                <a:effectLst/>
                <a:latin typeface="+mn-lt"/>
                <a:ea typeface="+mn-ea"/>
                <a:cs typeface="+mn-cs"/>
              </a:rPr>
              <a:t> and MNIST dataset, so the memory overhead is negligible.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435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CaPC does not add much overhead on top of the Private Inference</a:t>
            </a:r>
            <a:r>
              <a:rPr lang="pl-PL"/>
              <a:t>. </a:t>
            </a:r>
            <a:r>
              <a:rPr lang="pl-PL" err="1"/>
              <a:t>Private</a:t>
            </a:r>
            <a:r>
              <a:rPr lang="pl-PL"/>
              <a:t> </a:t>
            </a:r>
            <a:r>
              <a:rPr lang="pl-PL" err="1"/>
              <a:t>Inference</a:t>
            </a:r>
            <a:r>
              <a:rPr lang="en-US"/>
              <a:t> is the main performance bottleneck </a:t>
            </a:r>
            <a:r>
              <a:rPr lang="pl-PL"/>
              <a:t>in</a:t>
            </a:r>
            <a:r>
              <a:rPr lang="en-US"/>
              <a:t> the protocol.</a:t>
            </a:r>
            <a:r>
              <a:rPr lang="pl-PL"/>
              <a:t> CaPC only exchanges a few vecto</a:t>
            </a:r>
            <a:r>
              <a:rPr lang="en-US"/>
              <a:t>r</a:t>
            </a:r>
            <a:r>
              <a:rPr lang="pl-PL"/>
              <a:t>s so not much more network transfer is required and the computational cost is also relatively low.</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362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Before we conclude, I wanted to compare CaPC with Federated (fede’rejtyd) Learning from different perspectives, such as </a:t>
            </a:r>
            <a:r>
              <a:rPr lang="en-US"/>
              <a:t>the </a:t>
            </a:r>
            <a:r>
              <a:rPr lang="pl-PL"/>
              <a:t>setting where the frameworks can be used, model</a:t>
            </a:r>
            <a:r>
              <a:rPr lang="en-US"/>
              <a:t> architecture</a:t>
            </a:r>
            <a:r>
              <a:rPr lang="pl-PL"/>
              <a:t>, and privacy. </a:t>
            </a: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823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a:t>
            </a:r>
            <a:r>
              <a:rPr lang="pl-PL"/>
              <a:t>c</a:t>
            </a:r>
            <a:r>
              <a:rPr lang="en-US" err="1"/>
              <a:t>onclusion</a:t>
            </a:r>
            <a:r>
              <a:rPr lang="en-US"/>
              <a:t>. </a:t>
            </a:r>
            <a:r>
              <a:rPr lang="en-US" sz="1200">
                <a:cs typeface="Segoe UI Light"/>
              </a:rPr>
              <a:t>CaPC protocol provides confidential and private collaborative learning. The privacy of </a:t>
            </a:r>
            <a:r>
              <a:rPr lang="pl-PL" sz="1200">
                <a:cs typeface="Segoe UI Light"/>
              </a:rPr>
              <a:t>the </a:t>
            </a:r>
            <a:r>
              <a:rPr lang="en-US" sz="1200">
                <a:cs typeface="Segoe UI Light"/>
              </a:rPr>
              <a:t>training data from the answering parties is preserved using differential privacy via the PATE framework. On the other hand, the confidentiality of the test data from querying parties is provided using secure multi-party computation and homomorphic encryption. We use active learning methods for query selection and show improvement of model</a:t>
            </a:r>
            <a:r>
              <a:rPr lang="pl-PL" sz="1200">
                <a:cs typeface="Segoe UI Light"/>
              </a:rPr>
              <a:t>s</a:t>
            </a:r>
            <a:r>
              <a:rPr lang="en-US" sz="1200">
                <a:cs typeface="Segoe UI Light"/>
              </a:rPr>
              <a:t> from the querying parties when we deal with heterogeneous architectures or a skew in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fld id="{540243BC-695E-4C67-8BA8-298174F5E9CE}" type="datetime1">
              <a:rPr lang="en-US" smtClean="0"/>
              <a:t>9/28/2021</a:t>
            </a:fld>
            <a:endParaRPr lang="en-US"/>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84186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a:t>With </a:t>
            </a:r>
            <a:r>
              <a:rPr lang="pl-PL" err="1"/>
              <a:t>that</a:t>
            </a:r>
            <a:r>
              <a:rPr lang="pl-PL"/>
              <a:t>, </a:t>
            </a:r>
            <a:r>
              <a:rPr lang="pl-PL" err="1"/>
              <a:t>I’d</a:t>
            </a:r>
            <a:r>
              <a:rPr lang="pl-PL"/>
              <a:t> </a:t>
            </a:r>
            <a:r>
              <a:rPr lang="pl-PL" err="1"/>
              <a:t>like</a:t>
            </a:r>
            <a:r>
              <a:rPr lang="pl-PL"/>
              <a:t> to t</a:t>
            </a:r>
            <a:r>
              <a:rPr lang="en-US" err="1"/>
              <a:t>hank</a:t>
            </a:r>
            <a:r>
              <a:rPr lang="en-US"/>
              <a:t> you for your attention and I’d be happy to answer any more questions.</a:t>
            </a:r>
          </a:p>
        </p:txBody>
      </p:sp>
      <p:sp>
        <p:nvSpPr>
          <p:cNvPr id="4" name="Slide Number Placeholder 3"/>
          <p:cNvSpPr>
            <a:spLocks noGrp="1"/>
          </p:cNvSpPr>
          <p:nvPr>
            <p:ph type="sldNum" sz="quarter" idx="5"/>
          </p:nvPr>
        </p:nvSpPr>
        <p:spPr/>
        <p:txBody>
          <a:bodyPr/>
          <a:lstStyle/>
          <a:p>
            <a:fld id="{D82D60D6-9E8A-4D70-B979-763D55AADCD0}" type="slidenum">
              <a:rPr lang="en-US" smtClean="0"/>
              <a:t>27</a:t>
            </a:fld>
            <a:endParaRPr lang="en-US"/>
          </a:p>
        </p:txBody>
      </p:sp>
    </p:spTree>
    <p:extLst>
      <p:ext uri="{BB962C8B-B14F-4D97-AF65-F5344CB8AC3E}">
        <p14:creationId xmlns:p14="http://schemas.microsoft.com/office/powerpoint/2010/main" val="1195777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Backup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D60D6-9E8A-4D70-B979-763D55AAD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538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Secure MPC - For example, in the medical field, a cloud service provider could run a trained classification model on secretly shared patient data and send the secretly shared result (e.g., a prediction of a disease) back to the patient. However, this can leak private information about the training set on which the model was trained.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goal of a secure two party computation for parties x, y is to compute a common function F that takes inputs from x and y by exchanging messages only with each other without revealing their inputs and without having to rely on a third trusted party. The parties should learn no more by engaging in their protocol than they would learn by interacting with an incorruptible, perfectly trustworthy third party. In particular, all that the parties can learn is what they can learn from the output and their own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splitting the data into shares is the encryption, adding the shares back together is the decryption</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13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1200" kern="1200">
                <a:solidFill>
                  <a:schemeClr val="tx1"/>
                </a:solidFill>
                <a:latin typeface="+mn-lt"/>
                <a:ea typeface="+mn-ea"/>
                <a:cs typeface="+mn-cs"/>
              </a:rPr>
              <a:t>Let us imagine that there is a patient who comes to a hospital in </a:t>
            </a:r>
            <a:r>
              <a:rPr lang="en-US" sz="1200" kern="1200" err="1">
                <a:solidFill>
                  <a:schemeClr val="tx1"/>
                </a:solidFill>
                <a:latin typeface="+mn-lt"/>
                <a:ea typeface="+mn-ea"/>
                <a:cs typeface="+mn-cs"/>
              </a:rPr>
              <a:t>Nothern</a:t>
            </a:r>
            <a:r>
              <a:rPr lang="en-US" sz="1200" kern="1200">
                <a:solidFill>
                  <a:schemeClr val="tx1"/>
                </a:solidFill>
                <a:latin typeface="+mn-lt"/>
                <a:ea typeface="+mn-ea"/>
                <a:cs typeface="+mn-cs"/>
              </a:rPr>
              <a:t> (</a:t>
            </a:r>
            <a:r>
              <a:rPr lang="en-US" sz="1200" kern="1200" err="1">
                <a:solidFill>
                  <a:schemeClr val="tx1"/>
                </a:solidFill>
                <a:latin typeface="+mn-lt"/>
                <a:ea typeface="+mn-ea"/>
                <a:cs typeface="+mn-cs"/>
              </a:rPr>
              <a:t>no’dern</a:t>
            </a:r>
            <a:r>
              <a:rPr lang="en-US" sz="1200" kern="1200">
                <a:solidFill>
                  <a:schemeClr val="tx1"/>
                </a:solidFill>
                <a:latin typeface="+mn-lt"/>
                <a:ea typeface="+mn-ea"/>
                <a:cs typeface="+mn-cs"/>
              </a:rPr>
              <a:t>) Ontario in Canada. The doctor has not had such a case before. So the doctor is not confident about his or her diagnosis and wishes to consult with hospitals in Toronto (</a:t>
            </a:r>
            <a:r>
              <a:rPr lang="en-US" sz="1200" kern="1200" err="1">
                <a:solidFill>
                  <a:schemeClr val="tx1"/>
                </a:solidFill>
                <a:latin typeface="+mn-lt"/>
                <a:ea typeface="+mn-ea"/>
                <a:cs typeface="+mn-cs"/>
              </a:rPr>
              <a:t>to’ronto</a:t>
            </a:r>
            <a:r>
              <a:rPr lang="en-US" sz="1200" kern="1200">
                <a:solidFill>
                  <a:schemeClr val="tx1"/>
                </a:solidFill>
                <a:latin typeface="+mn-lt"/>
                <a:ea typeface="+mn-ea"/>
                <a:cs typeface="+mn-cs"/>
              </a:rPr>
              <a:t>), in Southern (</a:t>
            </a:r>
            <a:r>
              <a:rPr lang="en-US" sz="1200" kern="1200" err="1">
                <a:solidFill>
                  <a:schemeClr val="tx1"/>
                </a:solidFill>
                <a:latin typeface="+mn-lt"/>
                <a:ea typeface="+mn-ea"/>
                <a:cs typeface="+mn-cs"/>
              </a:rPr>
              <a:t>sa’dern</a:t>
            </a:r>
            <a:r>
              <a:rPr lang="en-US" sz="1200" kern="1200">
                <a:solidFill>
                  <a:schemeClr val="tx1"/>
                </a:solidFill>
                <a:latin typeface="+mn-lt"/>
                <a:ea typeface="+mn-ea"/>
                <a:cs typeface="+mn-cs"/>
              </a:rPr>
              <a:t>) Ontario. The doctor sends the chest X-ray of the new patient to hospitals in Toronto (</a:t>
            </a:r>
            <a:r>
              <a:rPr lang="en-US" sz="1200" kern="1200" err="1">
                <a:solidFill>
                  <a:schemeClr val="tx1"/>
                </a:solidFill>
                <a:latin typeface="+mn-lt"/>
                <a:ea typeface="+mn-ea"/>
                <a:cs typeface="+mn-cs"/>
              </a:rPr>
              <a:t>to’ronto</a:t>
            </a:r>
            <a:r>
              <a:rPr lang="en-US" sz="1200" kern="1200">
                <a:solidFill>
                  <a:schemeClr val="tx1"/>
                </a:solidFill>
                <a:latin typeface="+mn-lt"/>
                <a:ea typeface="+mn-ea"/>
                <a:cs typeface="+mn-cs"/>
              </a:rPr>
              <a:t>). These hospitals label the x-ray and aggregate the results to </a:t>
            </a:r>
            <a:r>
              <a:rPr lang="en-US" sz="1200" kern="1200" err="1">
                <a:solidFill>
                  <a:schemeClr val="tx1"/>
                </a:solidFill>
                <a:latin typeface="+mn-lt"/>
                <a:ea typeface="+mn-ea"/>
                <a:cs typeface="+mn-cs"/>
              </a:rPr>
              <a:t>aggree</a:t>
            </a:r>
            <a:r>
              <a:rPr lang="en-US" sz="1200" kern="1200">
                <a:solidFill>
                  <a:schemeClr val="tx1"/>
                </a:solidFill>
                <a:latin typeface="+mn-lt"/>
                <a:ea typeface="+mn-ea"/>
                <a:cs typeface="+mn-cs"/>
              </a:rPr>
              <a:t> on a single most probable disease. </a:t>
            </a:r>
            <a:r>
              <a:rPr lang="en-US" b="0" i="0"/>
              <a:t>Intuitively, what we achieve is an analog of a doctor querying colleagues for a second opinion on a difficult diagnostic.</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353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Secure MPC </a:t>
            </a:r>
            <a:r>
              <a:rPr lang="en-US"/>
              <a:t>- for example, in the medical field, a cloud service provider could run a trained classification model on secretly shared patient data and send the secretly shared result (e.g., a prediction of a disease) back to the patient. However, this can leak private information about the training set on which the model was trained.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Secret sharing - </a:t>
            </a:r>
            <a:r>
              <a:rPr lang="en-US" b="0"/>
              <a:t>splitting the data into shares is the encryption, adding the shares back together is the decryption.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222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We use </a:t>
            </a:r>
            <a:r>
              <a:rPr lang="en-US">
                <a:effectLst/>
                <a:latin typeface="Arial"/>
                <a:cs typeface="Arial"/>
              </a:rPr>
              <a:t>CaPC with active learning to improve balanced accuracy under </a:t>
            </a:r>
            <a:r>
              <a:rPr lang="en-US">
                <a:latin typeface="Arial"/>
                <a:cs typeface="Arial"/>
              </a:rPr>
              <a:t>non-uniform data</a:t>
            </a:r>
            <a:r>
              <a:rPr lang="en-US">
                <a:effectLst/>
                <a:latin typeface="Arial"/>
                <a:cs typeface="Arial"/>
              </a:rPr>
              <a:t> distribution. The blue dashed line is accuracy before CaPC. We observe that all sampling strategies significantly improve balanced accuracy</a:t>
            </a:r>
            <a:r>
              <a:rPr lang="pl-PL">
                <a:effectLst/>
                <a:latin typeface="Arial"/>
                <a:cs typeface="Arial"/>
              </a:rPr>
              <a:t>. T</a:t>
            </a:r>
            <a:r>
              <a:rPr lang="en-US">
                <a:effectLst/>
                <a:latin typeface="Arial"/>
                <a:cs typeface="Arial"/>
              </a:rPr>
              <a:t>he best active learning scheme can improve balanced accuracy by a total of 9.94 percentage-points (an additional 0.8 percentage points over Random sampling) on CIFAR10 (left) </a:t>
            </a:r>
            <a:r>
              <a:rPr lang="pl-PL">
                <a:effectLst/>
                <a:latin typeface="Arial"/>
                <a:cs typeface="Arial"/>
              </a:rPr>
              <a:t>using Margin method </a:t>
            </a:r>
            <a:r>
              <a:rPr lang="en-US">
                <a:effectLst/>
                <a:latin typeface="Arial"/>
                <a:cs typeface="Arial"/>
              </a:rPr>
              <a:t>and a total of 5.67 percentage-points (an additional 0.38) on SVHN (right)</a:t>
            </a:r>
            <a:r>
              <a:rPr lang="pl-PL">
                <a:effectLst/>
                <a:latin typeface="Arial"/>
                <a:cs typeface="Arial"/>
              </a:rPr>
              <a:t> using the Greedy-k-Center.</a:t>
            </a:r>
            <a:endParaRPr lang="en-US" b="0" i="0">
              <a:latin typeface="Arial"/>
              <a:cs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315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a:effectLst/>
                <a:latin typeface="Arial" panose="020B0604020202020204" pitchFamily="34" charset="0"/>
              </a:rPr>
              <a:t>Wall-clock time (sec) of various encryption methods with a batch size of 1.We vary the</a:t>
            </a:r>
            <a:r>
              <a:rPr lang="pl-PL">
                <a:effectLst/>
                <a:latin typeface="Arial" panose="020B0604020202020204" pitchFamily="34" charset="0"/>
              </a:rPr>
              <a:t> </a:t>
            </a:r>
            <a:r>
              <a:rPr lang="en-US">
                <a:effectLst/>
                <a:latin typeface="Arial" panose="020B0604020202020204" pitchFamily="34" charset="0"/>
              </a:rPr>
              <a:t>modulus range,</a:t>
            </a:r>
            <a:r>
              <a:rPr lang="pl-PL">
                <a:effectLst/>
                <a:latin typeface="Arial" panose="020B0604020202020204" pitchFamily="34" charset="0"/>
              </a:rPr>
              <a:t> </a:t>
            </a:r>
            <a:r>
              <a:rPr lang="en-US">
                <a:effectLst/>
                <a:latin typeface="Arial" panose="020B0604020202020204" pitchFamily="34" charset="0"/>
              </a:rPr>
              <a:t>P</a:t>
            </a:r>
            <a:r>
              <a:rPr lang="pl-PL">
                <a:effectLst/>
                <a:latin typeface="Arial" panose="020B0604020202020204" pitchFamily="34" charset="0"/>
              </a:rPr>
              <a:t> for </a:t>
            </a:r>
            <a:r>
              <a:rPr lang="pl-PL" err="1">
                <a:effectLst/>
                <a:latin typeface="Arial" panose="020B0604020202020204" pitchFamily="34" charset="0"/>
              </a:rPr>
              <a:t>homomorphic</a:t>
            </a:r>
            <a:r>
              <a:rPr lang="pl-PL">
                <a:effectLst/>
                <a:latin typeface="Arial" panose="020B0604020202020204" pitchFamily="34" charset="0"/>
              </a:rPr>
              <a:t> </a:t>
            </a:r>
            <a:r>
              <a:rPr lang="pl-PL" err="1">
                <a:effectLst/>
                <a:latin typeface="Arial" panose="020B0604020202020204" pitchFamily="34" charset="0"/>
              </a:rPr>
              <a:t>encryption</a:t>
            </a:r>
            <a:r>
              <a:rPr lang="en-US">
                <a:effectLst/>
                <a:latin typeface="Arial" panose="020B0604020202020204" pitchFamily="34" charset="0"/>
              </a:rPr>
              <a:t>, which denotes the max value of a given plain text number. Note that the GPU is</a:t>
            </a:r>
            <a:r>
              <a:rPr lang="pl-PL">
                <a:effectLst/>
                <a:latin typeface="Arial" panose="020B0604020202020204" pitchFamily="34" charset="0"/>
              </a:rPr>
              <a:t> </a:t>
            </a:r>
            <a:r>
              <a:rPr lang="en-US">
                <a:effectLst/>
                <a:latin typeface="Arial" panose="020B0604020202020204" pitchFamily="34" charset="0"/>
              </a:rPr>
              <a:t>slower than the CPU because of the mini-batch with a single data</a:t>
            </a:r>
            <a:r>
              <a:rPr lang="pl-PL">
                <a:effectLst/>
                <a:latin typeface="Arial" panose="020B0604020202020204" pitchFamily="34" charset="0"/>
              </a:rPr>
              <a:t> point </a:t>
            </a:r>
            <a:r>
              <a:rPr lang="en-US">
                <a:effectLst/>
                <a:latin typeface="Arial" panose="020B0604020202020204" pitchFamily="34" charset="0"/>
              </a:rPr>
              <a:t>and data transfer overhead to</a:t>
            </a:r>
            <a:r>
              <a:rPr lang="pl-PL">
                <a:effectLst/>
                <a:latin typeface="Arial" panose="020B0604020202020204" pitchFamily="34" charset="0"/>
              </a:rPr>
              <a:t> </a:t>
            </a:r>
            <a:r>
              <a:rPr lang="en-US">
                <a:effectLst/>
                <a:latin typeface="Arial" panose="020B0604020202020204" pitchFamily="34" charset="0"/>
              </a:rPr>
              <a:t>and from the GPU. We use the </a:t>
            </a:r>
            <a:r>
              <a:rPr lang="en-US" err="1">
                <a:effectLst/>
                <a:latin typeface="Arial" panose="020B0604020202020204" pitchFamily="34" charset="0"/>
              </a:rPr>
              <a:t>CryptoNet-ReLU</a:t>
            </a:r>
            <a:r>
              <a:rPr lang="en-US">
                <a:effectLst/>
                <a:latin typeface="Arial" panose="020B0604020202020204" pitchFamily="34" charset="0"/>
              </a:rPr>
              <a:t> model provided by HE-transformer</a:t>
            </a:r>
            <a:r>
              <a:rPr lang="pl-PL">
                <a:effectLst/>
                <a:latin typeface="Arial" panose="020B0604020202020204" pitchFamily="34" charset="0"/>
              </a:rPr>
              <a:t>.</a:t>
            </a:r>
            <a:endParaRPr lang="en-US" b="0" i="0">
              <a:latin typeface="Arial"/>
              <a:cs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55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However, there are two issues here. First, the hospitals in Toronto (</a:t>
            </a:r>
            <a:r>
              <a:rPr lang="en-US" b="0" i="0" err="1"/>
              <a:t>to’ronto</a:t>
            </a:r>
            <a:r>
              <a:rPr lang="en-US" b="0" i="0"/>
              <a:t>) do not want the liability for managing the private data and patient would have to allow us to send his or her data to all of these hospitals, which is a lot of paper work.</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78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t>My talk is divided</a:t>
            </a:r>
            <a:r>
              <a:rPr lang="pl-PL" b="0" i="0"/>
              <a:t> (</a:t>
            </a:r>
            <a:r>
              <a:rPr lang="pl-PL" b="0" i="0" err="1"/>
              <a:t>dy’wajdyd</a:t>
            </a:r>
            <a:r>
              <a:rPr lang="pl-PL" b="0" i="0"/>
              <a:t>)</a:t>
            </a:r>
            <a:r>
              <a:rPr lang="en-US" b="0" i="0"/>
              <a:t> into 3 main sections. First, I’ll</a:t>
            </a:r>
            <a:r>
              <a:rPr lang="pl-PL" b="0" i="0"/>
              <a:t> </a:t>
            </a:r>
            <a:r>
              <a:rPr lang="pl-PL" b="0" i="0" err="1"/>
              <a:t>state</a:t>
            </a:r>
            <a:r>
              <a:rPr lang="pl-PL" b="0" i="0"/>
              <a:t> the </a:t>
            </a:r>
            <a:r>
              <a:rPr lang="pl-PL" b="0" i="0" err="1"/>
              <a:t>requirements</a:t>
            </a:r>
            <a:r>
              <a:rPr lang="pl-PL" b="0" i="0"/>
              <a:t> for CaPC and </a:t>
            </a:r>
            <a:r>
              <a:rPr lang="pl-PL" b="0" i="0" err="1"/>
              <a:t>present</a:t>
            </a:r>
            <a:r>
              <a:rPr lang="pl-PL" b="0" i="0"/>
              <a:t> a high-</a:t>
            </a:r>
            <a:r>
              <a:rPr lang="pl-PL" b="0" i="0" err="1"/>
              <a:t>level</a:t>
            </a:r>
            <a:r>
              <a:rPr lang="pl-PL" b="0" i="0"/>
              <a:t> </a:t>
            </a:r>
            <a:r>
              <a:rPr lang="pl-PL" b="0" i="0" err="1"/>
              <a:t>overview</a:t>
            </a:r>
            <a:r>
              <a:rPr lang="pl-PL" b="0" i="0"/>
              <a:t> of the </a:t>
            </a:r>
            <a:r>
              <a:rPr lang="pl-PL" b="0" i="0" err="1"/>
              <a:t>protocol</a:t>
            </a:r>
            <a:r>
              <a:rPr lang="en-US" b="0" i="0"/>
              <a:t>. Then, I’ll walk you through </a:t>
            </a:r>
            <a:r>
              <a:rPr lang="pl-PL" b="0" i="0"/>
              <a:t>the CaPC protocol</a:t>
            </a:r>
            <a:r>
              <a:rPr lang="en-US" b="0" i="0"/>
              <a:t> step by step. Finally, </a:t>
            </a:r>
            <a:r>
              <a:rPr lang="pl-PL" b="0" i="0"/>
              <a:t>we </a:t>
            </a:r>
            <a:r>
              <a:rPr lang="pl-PL" b="0" i="0" err="1"/>
              <a:t>will</a:t>
            </a:r>
            <a:r>
              <a:rPr lang="pl-PL" b="0" i="0"/>
              <a:t> go </a:t>
            </a:r>
            <a:r>
              <a:rPr lang="pl-PL" b="0" i="0" err="1"/>
              <a:t>through</a:t>
            </a:r>
            <a:r>
              <a:rPr lang="pl-PL" b="0" i="0"/>
              <a:t> </a:t>
            </a:r>
            <a:r>
              <a:rPr lang="pl-PL" b="0" i="0" err="1"/>
              <a:t>many</a:t>
            </a:r>
            <a:r>
              <a:rPr lang="pl-PL" b="0" i="0"/>
              <a:t> </a:t>
            </a:r>
            <a:r>
              <a:rPr lang="pl-PL" b="0" i="0" err="1"/>
              <a:t>experimental</a:t>
            </a:r>
            <a:r>
              <a:rPr lang="pl-PL" b="0" i="0"/>
              <a:t> </a:t>
            </a:r>
            <a:r>
              <a:rPr lang="pl-PL" b="0" i="0" err="1"/>
              <a:t>results</a:t>
            </a:r>
            <a:r>
              <a:rPr lang="pl-PL" b="0" i="0"/>
              <a:t> to </a:t>
            </a:r>
            <a:r>
              <a:rPr lang="pl-PL" b="0" i="0" err="1"/>
              <a:t>asses</a:t>
            </a:r>
            <a:r>
              <a:rPr lang="pl-PL" b="0" i="0"/>
              <a:t> </a:t>
            </a:r>
            <a:r>
              <a:rPr lang="en-US" b="0" i="0"/>
              <a:t>the</a:t>
            </a:r>
            <a:r>
              <a:rPr lang="pl-PL" b="0" i="0"/>
              <a:t> </a:t>
            </a:r>
            <a:r>
              <a:rPr lang="pl-PL" b="0" i="0" err="1"/>
              <a:t>protocol</a:t>
            </a:r>
            <a:r>
              <a:rPr lang="pl-PL" b="0" i="0"/>
              <a:t>.</a:t>
            </a:r>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Date Placeholder 6">
            <a:extLst>
              <a:ext uri="{FF2B5EF4-FFF2-40B4-BE49-F238E27FC236}">
                <a16:creationId xmlns:a16="http://schemas.microsoft.com/office/drawing/2014/main" id="{2C024E8B-BE70-4BF5-8CF7-5375AC15BAFD}"/>
              </a:ext>
            </a:extLst>
          </p:cNvPr>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ABA7AB-54E3-4275-A6DD-34BC331C2D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7605B4F9-85D3-4DB2-992E-13A33F0CCEDD}"/>
              </a:ext>
            </a:extLst>
          </p:cNvPr>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238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pl-PL" b="0" i="0"/>
              <a:t>So, m</a:t>
            </a:r>
            <a:r>
              <a:rPr lang="en-US" b="0" i="0"/>
              <a:t>ore systematically, what we want to achieve is: First, the privacy of training data. We do it via adding Gaussian random noise adaptively and achieve the (</a:t>
            </a:r>
            <a:r>
              <a:rPr lang="en-US" b="0" i="0" err="1"/>
              <a:t>dyfe’rential</a:t>
            </a:r>
            <a:r>
              <a:rPr lang="en-US" b="0" i="0"/>
              <a:t>) differential privacy. </a:t>
            </a:r>
            <a:r>
              <a:rPr lang="en-US" sz="1200" b="0" i="0" kern="1200">
                <a:solidFill>
                  <a:schemeClr val="tx1"/>
                </a:solidFill>
                <a:effectLst/>
                <a:latin typeface="+mn-lt"/>
                <a:ea typeface="+mn-ea"/>
                <a:cs typeface="+mn-cs"/>
              </a:rPr>
              <a:t>M</a:t>
            </a:r>
            <a:r>
              <a:rPr lang="en-US" sz="1200" kern="1200">
                <a:solidFill>
                  <a:schemeClr val="tx1"/>
                </a:solidFill>
                <a:effectLst/>
                <a:latin typeface="+mn-lt"/>
                <a:ea typeface="+mn-ea"/>
                <a:cs typeface="+mn-cs"/>
              </a:rPr>
              <a:t>odel outputs (which are computed on private data) can indirectly leak information about a party’s training set. In particular, sharing model parameters, gradients, or outputs in form of logits or predictions, enables a curious querying party to infer sensitive information about the individual data records from the training set. Major inference attacks include membership inference attacks (which can determine if a given data point is part of the training set of a model) and attribute inference attacks (which infers features of the training data, or statistical information about them).</a:t>
            </a:r>
            <a:endParaRPr lang="en-US" b="0" i="0"/>
          </a:p>
          <a:p>
            <a:pPr>
              <a:lnSpc>
                <a:spcPct val="120000"/>
              </a:lnSpc>
            </a:pPr>
            <a:endParaRPr lang="en-US" b="0" i="0"/>
          </a:p>
          <a:p>
            <a:pPr>
              <a:lnSpc>
                <a:spcPct val="120000"/>
              </a:lnSpc>
            </a:pPr>
            <a:endParaRPr lang="en-US" b="0" i="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1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One of the primary applications for CaPC is in the healthcare setting with hospitals acting as collaborating parties. The hospitals are obliged (</a:t>
            </a:r>
            <a:r>
              <a:rPr lang="en-US" err="1"/>
              <a:t>e’blajdzd</a:t>
            </a:r>
            <a:r>
              <a:rPr lang="en-US"/>
              <a:t>) to protect privacy and confidentiality of the patient’s data. CaPC provides strong privacy guarantees. It is a protocol for private consultation, and also it addresses some issues in robustness to data distribution shift.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03220C6A-D30C-4EF3-AEEB-7F0C9BE95E7D}"/>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0243BC-695E-4C67-8BA8-298174F5E9C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41997C3-5BE3-4604-994E-678A72DCCF16}"/>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651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b="0" i="0"/>
              <a:t>To tackle the problems of privacy and confidentiality, we use the (</a:t>
            </a:r>
            <a:r>
              <a:rPr lang="en-US" b="0" i="0" err="1"/>
              <a:t>dyfe’renszial</a:t>
            </a:r>
            <a:r>
              <a:rPr lang="en-US" b="0" i="0"/>
              <a:t>) differential privacy and encryption. First, we encrypt the unlabeled data and do inference on encrypted data, which provides confidentiality. Next, we use the PATE framework to provide (</a:t>
            </a:r>
            <a:r>
              <a:rPr lang="en-US" b="0" i="0" err="1"/>
              <a:t>dyfe’renszial</a:t>
            </a:r>
            <a:r>
              <a:rPr lang="en-US" b="0" i="0"/>
              <a:t>) differential privacy. We aggregate the labels from the models on the left-hand side that belong to answering parties, we add Gaussian noise, and such processed labels are </a:t>
            </a:r>
            <a:r>
              <a:rPr lang="en-US" b="0" i="0" err="1"/>
              <a:t>finaly</a:t>
            </a:r>
            <a:r>
              <a:rPr lang="en-US" b="0" i="0"/>
              <a:t> released to the querying party.</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C0D8E43-8F08-481C-9769-5BC56ECB0E49}"/>
              </a:ext>
            </a:extLst>
          </p:cNvPr>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11804-FEA2-4E37-AEE5-64E88D050FA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a:extLst>
              <a:ext uri="{FF2B5EF4-FFF2-40B4-BE49-F238E27FC236}">
                <a16:creationId xmlns:a16="http://schemas.microsoft.com/office/drawing/2014/main" id="{AD6CD5AD-EF7F-4D82-AD36-EC3640C4897B}"/>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983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main processing blocks in CaPC? We start from the private inference on encrypted data. Then we blind the outputs, compute labels, add DP noise, and aggregate the labels. The last step is to unblind the final answer.</a:t>
            </a:r>
          </a:p>
        </p:txBody>
      </p:sp>
      <p:sp>
        <p:nvSpPr>
          <p:cNvPr id="4" name="Slide Number Placeholder 3"/>
          <p:cNvSpPr>
            <a:spLocks noGrp="1"/>
          </p:cNvSpPr>
          <p:nvPr>
            <p:ph type="sldNum" sz="quarter" idx="5"/>
          </p:nvPr>
        </p:nvSpPr>
        <p:spPr/>
        <p:txBody>
          <a:bodyPr/>
          <a:lstStyle/>
          <a:p>
            <a:fld id="{D82D60D6-9E8A-4D70-B979-763D55AADCD0}" type="slidenum">
              <a:rPr lang="en-US" smtClean="0"/>
              <a:t>9</a:t>
            </a:fld>
            <a:endParaRPr lang="en-US"/>
          </a:p>
        </p:txBody>
      </p:sp>
    </p:spTree>
    <p:extLst>
      <p:ext uri="{BB962C8B-B14F-4D97-AF65-F5344CB8AC3E}">
        <p14:creationId xmlns:p14="http://schemas.microsoft.com/office/powerpoint/2010/main" val="2762423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039" b="3534"/>
          <a:stretch/>
        </p:blipFill>
        <p:spPr>
          <a:xfrm flipH="1">
            <a:off x="0" y="0"/>
            <a:ext cx="12192000" cy="6858001"/>
          </a:xfrm>
          <a:prstGeom prst="rect">
            <a:avLst/>
          </a:prstGeom>
        </p:spPr>
      </p:pic>
      <p:sp>
        <p:nvSpPr>
          <p:cNvPr id="18" name="Rectangle 17"/>
          <p:cNvSpPr/>
          <p:nvPr userDrawn="1"/>
        </p:nvSpPr>
        <p:spPr bwMode="gray">
          <a:xfrm>
            <a:off x="269239" y="1486470"/>
            <a:ext cx="6274974" cy="3586208"/>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1176314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3715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1237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90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5958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164054"/>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0014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164054"/>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089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81165"/>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89441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8116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9016696-1016-41F9-9728-6E2D5CC23DEC}"/>
              </a:ext>
            </a:extLst>
          </p:cNvPr>
          <p:cNvSpPr>
            <a:spLocks noGrp="1"/>
          </p:cNvSpPr>
          <p:nvPr>
            <p:ph type="sldNum" sz="quarter" idx="11"/>
          </p:nvPr>
        </p:nvSpPr>
        <p:spPr>
          <a:xfrm>
            <a:off x="9449812" y="6493776"/>
            <a:ext cx="2742188" cy="364224"/>
          </a:xfrm>
        </p:spPr>
        <p:txBody>
          <a:bodyPr/>
          <a:lstStyle/>
          <a:p>
            <a:fld id="{C141AF8B-0997-4AE9-B875-B7E2363D0751}" type="slidenum">
              <a:rPr lang="en-US" smtClean="0"/>
              <a:t>‹#›</a:t>
            </a:fld>
            <a:endParaRPr lang="en-US"/>
          </a:p>
        </p:txBody>
      </p:sp>
    </p:spTree>
    <p:extLst>
      <p:ext uri="{BB962C8B-B14F-4D97-AF65-F5344CB8AC3E}">
        <p14:creationId xmlns:p14="http://schemas.microsoft.com/office/powerpoint/2010/main" val="21897181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1920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1920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2614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1920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1920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5361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8364" b="7209"/>
          <a:stretch/>
        </p:blipFill>
        <p:spPr>
          <a:xfrm>
            <a:off x="0" y="0"/>
            <a:ext cx="1219200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5977424"/>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5060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9159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9159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4332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791598"/>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791598"/>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5374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CF4311C-76A2-484D-B04F-F59C2E57A3A8}"/>
              </a:ext>
            </a:extLst>
          </p:cNvPr>
          <p:cNvSpPr>
            <a:spLocks noGrp="1"/>
          </p:cNvSpPr>
          <p:nvPr>
            <p:ph type="sldNum" sz="quarter" idx="10"/>
          </p:nvPr>
        </p:nvSpPr>
        <p:spPr>
          <a:xfrm>
            <a:off x="9449812" y="6493776"/>
            <a:ext cx="2742188" cy="364224"/>
          </a:xfrm>
        </p:spPr>
        <p:txBody>
          <a:bodyPr/>
          <a:lstStyle/>
          <a:p>
            <a:fld id="{C141AF8B-0997-4AE9-B875-B7E2363D0751}" type="slidenum">
              <a:rPr lang="en-US" smtClean="0"/>
              <a:t>‹#›</a:t>
            </a:fld>
            <a:endParaRPr lang="en-US"/>
          </a:p>
        </p:txBody>
      </p:sp>
    </p:spTree>
    <p:extLst>
      <p:ext uri="{BB962C8B-B14F-4D97-AF65-F5344CB8AC3E}">
        <p14:creationId xmlns:p14="http://schemas.microsoft.com/office/powerpoint/2010/main" val="40025669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8854946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9792617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172077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150187"/>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2533869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150187"/>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0394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99376"/>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377579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66866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99" r="8620" b="1551"/>
          <a:stretch/>
        </p:blipFill>
        <p:spPr>
          <a:xfrm>
            <a:off x="0" y="-9047"/>
            <a:ext cx="12192000" cy="686704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111575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03811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738515-0777-4039-A168-57C9069E1EC3}"/>
              </a:ext>
            </a:extLst>
          </p:cNvPr>
          <p:cNvSpPr>
            <a:spLocks noGrp="1"/>
          </p:cNvSpPr>
          <p:nvPr>
            <p:ph type="sldNum" sz="quarter" idx="10"/>
          </p:nvPr>
        </p:nvSpPr>
        <p:spPr>
          <a:xfrm>
            <a:off x="9449812" y="6482498"/>
            <a:ext cx="2742188" cy="364224"/>
          </a:xfrm>
        </p:spPr>
        <p:txBody>
          <a:bodyPr/>
          <a:lstStyle>
            <a:lvl1pPr>
              <a:defRPr sz="1765"/>
            </a:lvl1pPr>
          </a:lstStyle>
          <a:p>
            <a:fld id="{C141AF8B-0997-4AE9-B875-B7E2363D0751}" type="slidenum">
              <a:rPr lang="en-US" smtClean="0"/>
              <a:pPr/>
              <a:t>‹#›</a:t>
            </a:fld>
            <a:endParaRPr lang="en-US"/>
          </a:p>
        </p:txBody>
      </p:sp>
    </p:spTree>
    <p:extLst>
      <p:ext uri="{BB962C8B-B14F-4D97-AF65-F5344CB8AC3E}">
        <p14:creationId xmlns:p14="http://schemas.microsoft.com/office/powerpoint/2010/main" val="25694204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FAFA2C-96C5-4A69-8ACF-C2657F9FA6EC}"/>
              </a:ext>
            </a:extLst>
          </p:cNvPr>
          <p:cNvSpPr>
            <a:spLocks noGrp="1"/>
          </p:cNvSpPr>
          <p:nvPr>
            <p:ph type="sldNum" sz="quarter" idx="10"/>
          </p:nvPr>
        </p:nvSpPr>
        <p:spPr/>
        <p:txBody>
          <a:bodyPr/>
          <a:lstStyle/>
          <a:p>
            <a:fld id="{C141AF8B-0997-4AE9-B875-B7E2363D0751}" type="slidenum">
              <a:rPr lang="en-US" smtClean="0"/>
              <a:t>‹#›</a:t>
            </a:fld>
            <a:endParaRPr lang="en-US"/>
          </a:p>
        </p:txBody>
      </p:sp>
    </p:spTree>
    <p:extLst>
      <p:ext uri="{BB962C8B-B14F-4D97-AF65-F5344CB8AC3E}">
        <p14:creationId xmlns:p14="http://schemas.microsoft.com/office/powerpoint/2010/main" val="412420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603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886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610586"/>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8853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3DAF-A78F-4981-A3D9-E703295BF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EB09D-FCF6-4A4F-B056-0B06D9132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AB5727-4BF8-4FBD-86C7-7440645932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B12023-9C09-4F7B-BC3B-64471D9807E8}"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9/28/2021</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67083AA3-8651-4983-93D3-4D6F89CC16C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B4F799C-B113-4D7E-87BD-459AB07C12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596D08-D788-4737-B00F-33123DBE1775}"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093503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3DAF-A78F-4981-A3D9-E703295BF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EB09D-FCF6-4A4F-B056-0B06D9132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AB5727-4BF8-4FBD-86C7-74406459326F}"/>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67083AA3-8651-4983-93D3-4D6F89CC1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F799C-B113-4D7E-87BD-459AB07C12EA}"/>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1532425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1A01-3232-4B0D-B004-D3BB16340D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D0A33D-C5B9-46BB-A7F0-FF4C47AAF6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E00-FB76-4863-A026-24E49AD15769}"/>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341394C0-0773-48FC-BFA6-28F340605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67BF4-0AFE-4C38-866C-71E2241658FF}"/>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2506560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5E8B7-B629-4F2C-963B-0108CA535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CBF45B-9DF9-4FA7-9364-A5AD13D1FE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8886D4-5E2B-4BBA-8C13-260CA1077F26}"/>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CF2359AF-92BE-4F74-872C-091B0DA82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351C9-F197-44DA-8297-724990DF40F3}"/>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2391588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Tree>
    <p:extLst>
      <p:ext uri="{BB962C8B-B14F-4D97-AF65-F5344CB8AC3E}">
        <p14:creationId xmlns:p14="http://schemas.microsoft.com/office/powerpoint/2010/main" val="1786179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707F-1822-43ED-A768-C3032F1148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851C1-C54C-4718-92B1-2DBC2DFDE6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F85816-560C-4CBD-9927-BE2BB25795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5A8642-2898-4A0B-9A82-0164AF58EDBD}"/>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6" name="Footer Placeholder 5">
            <a:extLst>
              <a:ext uri="{FF2B5EF4-FFF2-40B4-BE49-F238E27FC236}">
                <a16:creationId xmlns:a16="http://schemas.microsoft.com/office/drawing/2014/main" id="{DFA27CB1-735D-467D-8C15-D188CAB88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7C2776-EB03-49AF-A55A-E9D3D7BDE0BC}"/>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5846545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70CF-50EC-4267-8917-29FA49EEB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F4E7DB-3033-4F9B-9532-5E456ED194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01E484-F707-4CE9-95B8-65DDF48F9F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379DB-FF07-4F55-B9E3-D0248B98A7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A3FC2-E65B-49F4-A708-FF018EE8F7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3B0766-E35F-4BBF-9012-D03DAF650AA4}"/>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8" name="Footer Placeholder 7">
            <a:extLst>
              <a:ext uri="{FF2B5EF4-FFF2-40B4-BE49-F238E27FC236}">
                <a16:creationId xmlns:a16="http://schemas.microsoft.com/office/drawing/2014/main" id="{C0CFBD53-C383-460B-B16C-94EFFC067C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EBB54-2BD0-424C-8B3A-80831EB8AB2E}"/>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6388107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B317-1BF1-4F25-A58A-DE1A7FD0BA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A0BC06-C574-4FB4-B762-2DD43773D17A}"/>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4" name="Footer Placeholder 3">
            <a:extLst>
              <a:ext uri="{FF2B5EF4-FFF2-40B4-BE49-F238E27FC236}">
                <a16:creationId xmlns:a16="http://schemas.microsoft.com/office/drawing/2014/main" id="{3F5F894B-18B9-4116-A30B-D3290768D7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39B46-CD0E-48D6-8180-03E78E339A07}"/>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3958157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935C64-F35D-449B-83DA-D210483A564B}"/>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3" name="Footer Placeholder 2">
            <a:extLst>
              <a:ext uri="{FF2B5EF4-FFF2-40B4-BE49-F238E27FC236}">
                <a16:creationId xmlns:a16="http://schemas.microsoft.com/office/drawing/2014/main" id="{5047C8E9-255B-4068-87DD-B008D8554B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808C2A-041E-4D31-8630-C5D33D686E7A}"/>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27249222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34A2-521F-457C-BD60-F9EA6A67A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3E93D7-60FD-4717-AB59-95828D1EB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6FD8E6-5925-4811-9C2A-D74F1B641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38B586-B67D-4FFC-A15C-D2307B1E5C35}"/>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6" name="Footer Placeholder 5">
            <a:extLst>
              <a:ext uri="{FF2B5EF4-FFF2-40B4-BE49-F238E27FC236}">
                <a16:creationId xmlns:a16="http://schemas.microsoft.com/office/drawing/2014/main" id="{CD87A588-C5D7-4B21-A6FE-ED82F9727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997AD-9942-484F-BC87-E89861CF25EA}"/>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19593612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145C-F2F6-4B3D-9EF5-0130FAB2C2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38A17E-540F-47EA-890C-4C811EA63D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887720-84B5-4A3E-A597-487C5124E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93C5B-5F44-42C9-A275-5B63DA41134E}"/>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6" name="Footer Placeholder 5">
            <a:extLst>
              <a:ext uri="{FF2B5EF4-FFF2-40B4-BE49-F238E27FC236}">
                <a16:creationId xmlns:a16="http://schemas.microsoft.com/office/drawing/2014/main" id="{674F971B-2E41-47DD-98CC-AF08840218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4704E2-57B9-43A7-B6FE-E340DEA95840}"/>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3265581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57AD-77AD-4D25-BF06-698033B0B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38B6A5-BA5E-42B0-958C-768D7C6024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654E7-46B8-4063-93AF-D7F4D01F24DE}"/>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BB330AAD-2372-4DA5-A241-BF1D4651D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3EFBA-C79E-4D01-A0C1-063F321838EC}"/>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15353181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7A76D2-E403-4284-9C73-F4B16B313E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EF1054-7045-4DFE-B58E-8FA4258191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D9BB8-2E36-4B75-A39C-E87C77AA9E77}"/>
              </a:ext>
            </a:extLst>
          </p:cNvPr>
          <p:cNvSpPr>
            <a:spLocks noGrp="1"/>
          </p:cNvSpPr>
          <p:nvPr>
            <p:ph type="dt" sz="half" idx="10"/>
          </p:nvPr>
        </p:nvSpPr>
        <p:spPr/>
        <p:txBody>
          <a:body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95BF8D13-ADD6-4F7C-BA7B-AA13750FB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46A8D-0DCF-4216-8C2D-0D3295135DFB}"/>
              </a:ext>
            </a:extLst>
          </p:cNvPr>
          <p:cNvSpPr>
            <a:spLocks noGrp="1"/>
          </p:cNvSpPr>
          <p:nvPr>
            <p:ph type="sldNum" sz="quarter" idx="12"/>
          </p:nvPr>
        </p:nvSpPr>
        <p:spPr/>
        <p:txBody>
          <a:bodyPr/>
          <a:lstStyle/>
          <a:p>
            <a:fld id="{1A596D08-D788-4737-B00F-33123DBE1775}" type="slidenum">
              <a:rPr lang="en-US" smtClean="0"/>
              <a:t>‹#›</a:t>
            </a:fld>
            <a:endParaRPr lang="en-US"/>
          </a:p>
        </p:txBody>
      </p:sp>
    </p:spTree>
    <p:extLst>
      <p:ext uri="{BB962C8B-B14F-4D97-AF65-F5344CB8AC3E}">
        <p14:creationId xmlns:p14="http://schemas.microsoft.com/office/powerpoint/2010/main" val="23950710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9322882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14888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hoto">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3005825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7722904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CC3BE2-6880-A440-9E74-55C90D657160}" type="datetimeFigureOut">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1944395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CC3BE2-6880-A440-9E74-55C90D657160}" type="datetimeFigureOut">
              <a:rPr lang="en-US" smtClean="0"/>
              <a:t>9/28/2021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39851678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CC3BE2-6880-A440-9E74-55C90D657160}" type="datetimeFigureOut">
              <a:rPr lang="en-US" smtClean="0"/>
              <a:t>9/28/2021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15967980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C3BE2-6880-A440-9E74-55C90D657160}" type="datetimeFigureOut">
              <a:rPr lang="en-US" smtClean="0"/>
              <a:t>9/28/2021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325159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CC3BE2-6880-A440-9E74-55C90D657160}" type="datetimeFigureOut">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40118917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CC3BE2-6880-A440-9E74-55C90D657160}" type="datetimeFigureOut">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37780716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1731472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C3BE2-6880-A440-9E74-55C90D657160}" type="datetimeFigureOut">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5E9AE-C69D-F644-9A11-7F178185D28B}" type="slidenum">
              <a:rPr lang="en-US" smtClean="0"/>
              <a:t>‹#›</a:t>
            </a:fld>
            <a:endParaRPr lang="en-US"/>
          </a:p>
        </p:txBody>
      </p:sp>
    </p:spTree>
    <p:extLst>
      <p:ext uri="{BB962C8B-B14F-4D97-AF65-F5344CB8AC3E}">
        <p14:creationId xmlns:p14="http://schemas.microsoft.com/office/powerpoint/2010/main" val="210975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362613"/>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561183"/>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635623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1561183"/>
            <a:ext cx="11354713" cy="3586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561198"/>
            <a:ext cx="11354650"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355585"/>
            <a:ext cx="11354651"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Tree>
    <p:extLst>
      <p:ext uri="{BB962C8B-B14F-4D97-AF65-F5344CB8AC3E}">
        <p14:creationId xmlns:p14="http://schemas.microsoft.com/office/powerpoint/2010/main" val="4095489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6783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444171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7794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a:extLst>
              <a:ext uri="{FF2B5EF4-FFF2-40B4-BE49-F238E27FC236}">
                <a16:creationId xmlns:a16="http://schemas.microsoft.com/office/drawing/2014/main" id="{D6254341-660D-45A9-A358-E36B63F7C3E7}"/>
              </a:ext>
            </a:extLst>
          </p:cNvPr>
          <p:cNvSpPr>
            <a:spLocks noGrp="1"/>
          </p:cNvSpPr>
          <p:nvPr>
            <p:ph type="sldNum" sz="quarter" idx="4"/>
          </p:nvPr>
        </p:nvSpPr>
        <p:spPr>
          <a:xfrm>
            <a:off x="9449812" y="6492745"/>
            <a:ext cx="2742188" cy="364224"/>
          </a:xfrm>
          <a:prstGeom prst="rect">
            <a:avLst/>
          </a:prstGeom>
        </p:spPr>
        <p:txBody>
          <a:bodyPr vert="horz" lIns="91440" tIns="45720" rIns="91440" bIns="45720" rtlCol="0" anchor="ctr"/>
          <a:lstStyle>
            <a:lvl1pPr algn="r">
              <a:defRPr sz="1568">
                <a:solidFill>
                  <a:schemeClr val="tx1">
                    <a:tint val="75000"/>
                  </a:schemeClr>
                </a:solidFill>
              </a:defRPr>
            </a:lvl1pPr>
          </a:lstStyle>
          <a:p>
            <a:fld id="{C141AF8B-0997-4AE9-B875-B7E2363D0751}" type="slidenum">
              <a:rPr lang="en-US" smtClean="0"/>
              <a:pPr/>
              <a:t>‹#›</a:t>
            </a:fld>
            <a:endParaRPr lang="en-US"/>
          </a:p>
        </p:txBody>
      </p:sp>
    </p:spTree>
    <p:extLst>
      <p:ext uri="{BB962C8B-B14F-4D97-AF65-F5344CB8AC3E}">
        <p14:creationId xmlns:p14="http://schemas.microsoft.com/office/powerpoint/2010/main" val="1470387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732" r:id="rId36"/>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80EC9-73DA-4BEB-BE4A-DA0CCE9EE8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73BBAC-84EE-420E-81F0-D38E8F5C7B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CFF97F-36F3-4568-AE97-8522478E0F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12023-9C09-4F7B-BC3B-64471D9807E8}" type="datetimeFigureOut">
              <a:rPr lang="en-US" smtClean="0"/>
              <a:t>9/28/2021</a:t>
            </a:fld>
            <a:endParaRPr lang="en-US"/>
          </a:p>
        </p:txBody>
      </p:sp>
      <p:sp>
        <p:nvSpPr>
          <p:cNvPr id="5" name="Footer Placeholder 4">
            <a:extLst>
              <a:ext uri="{FF2B5EF4-FFF2-40B4-BE49-F238E27FC236}">
                <a16:creationId xmlns:a16="http://schemas.microsoft.com/office/drawing/2014/main" id="{C04C70E5-FA01-4E11-BF6E-AC165AA194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A337C9-0A0B-499D-9867-FBF861DBDD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96D08-D788-4737-B00F-33123DBE1775}" type="slidenum">
              <a:rPr lang="en-US" smtClean="0"/>
              <a:t>‹#›</a:t>
            </a:fld>
            <a:endParaRPr lang="en-US"/>
          </a:p>
        </p:txBody>
      </p:sp>
    </p:spTree>
    <p:extLst>
      <p:ext uri="{BB962C8B-B14F-4D97-AF65-F5344CB8AC3E}">
        <p14:creationId xmlns:p14="http://schemas.microsoft.com/office/powerpoint/2010/main" val="30724424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C3BE2-6880-A440-9E74-55C90D657160}" type="datetimeFigureOut">
              <a:rPr lang="en-US" smtClean="0"/>
              <a:t>9/28/2021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C5E9AE-C69D-F644-9A11-7F178185D28B}" type="slidenum">
              <a:rPr lang="en-US" smtClean="0"/>
              <a:t>‹#›</a:t>
            </a:fld>
            <a:endParaRPr lang="en-US"/>
          </a:p>
        </p:txBody>
      </p:sp>
    </p:spTree>
    <p:extLst>
      <p:ext uri="{BB962C8B-B14F-4D97-AF65-F5344CB8AC3E}">
        <p14:creationId xmlns:p14="http://schemas.microsoft.com/office/powerpoint/2010/main" val="20949228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7" Type="http://schemas.openxmlformats.org/officeDocument/2006/relationships/image" Target="../media/image291.png"/><Relationship Id="rId2" Type="http://schemas.openxmlformats.org/officeDocument/2006/relationships/notesSlide" Target="../notesSlides/notesSlide12.xml"/><Relationship Id="rId1" Type="http://schemas.openxmlformats.org/officeDocument/2006/relationships/slideLayout" Target="../slideLayouts/slideLayout48.xml"/><Relationship Id="rId6" Type="http://schemas.openxmlformats.org/officeDocument/2006/relationships/image" Target="../media/image280.png"/><Relationship Id="rId5" Type="http://schemas.openxmlformats.org/officeDocument/2006/relationships/image" Target="../media/image271.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7" Type="http://schemas.openxmlformats.org/officeDocument/2006/relationships/image" Target="../media/image291.png"/><Relationship Id="rId2" Type="http://schemas.openxmlformats.org/officeDocument/2006/relationships/notesSlide" Target="../notesSlides/notesSlide13.xml"/><Relationship Id="rId1" Type="http://schemas.openxmlformats.org/officeDocument/2006/relationships/slideLayout" Target="../slideLayouts/slideLayout36.xml"/><Relationship Id="rId5" Type="http://schemas.openxmlformats.org/officeDocument/2006/relationships/image" Target="../media/image27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chart" Target="../charts/char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5758-ECD4-417C-AE64-65BC1CA1957D}"/>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876"/>
                    </a14:imgEffect>
                  </a14:imgLayer>
                </a14:imgProps>
              </a:ext>
            </a:extLst>
          </a:blip>
          <a:srcRect b="23714"/>
          <a:stretch/>
        </p:blipFill>
        <p:spPr>
          <a:xfrm>
            <a:off x="-59043" y="-77368"/>
            <a:ext cx="12251043" cy="7012735"/>
          </a:xfrm>
          <a:prstGeom prst="rect">
            <a:avLst/>
          </a:prstGeom>
          <a:solidFill>
            <a:schemeClr val="accent1">
              <a:alpha val="1000"/>
            </a:schemeClr>
          </a:solidFill>
        </p:spPr>
      </p:pic>
      <p:sp>
        <p:nvSpPr>
          <p:cNvPr id="3" name="Rectangle 2">
            <a:extLst>
              <a:ext uri="{FF2B5EF4-FFF2-40B4-BE49-F238E27FC236}">
                <a16:creationId xmlns:a16="http://schemas.microsoft.com/office/drawing/2014/main" id="{E82188B3-00A8-4324-B624-3E705D0C171F}"/>
              </a:ext>
            </a:extLst>
          </p:cNvPr>
          <p:cNvSpPr/>
          <p:nvPr/>
        </p:nvSpPr>
        <p:spPr bwMode="auto">
          <a:xfrm>
            <a:off x="-59327" y="-77369"/>
            <a:ext cx="12251043" cy="7012735"/>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3">
            <a:extLst>
              <a:ext uri="{FF2B5EF4-FFF2-40B4-BE49-F238E27FC236}">
                <a16:creationId xmlns:a16="http://schemas.microsoft.com/office/drawing/2014/main" id="{1B6BCE83-04D8-49D0-99A4-5B174169A309}"/>
              </a:ext>
            </a:extLst>
          </p:cNvPr>
          <p:cNvSpPr txBox="1">
            <a:spLocks/>
          </p:cNvSpPr>
          <p:nvPr/>
        </p:nvSpPr>
        <p:spPr>
          <a:xfrm>
            <a:off x="139700" y="263703"/>
            <a:ext cx="11852990" cy="2557334"/>
          </a:xfrm>
          <a:prstGeom prst="rect">
            <a:avLst/>
          </a:prstGeom>
          <a:solidFill>
            <a:schemeClr val="accent1">
              <a:alpha val="78000"/>
            </a:schemeClr>
          </a:solidFill>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CaPC Learning: Confidential &amp; Private Collaborative Learning</a:t>
            </a:r>
          </a:p>
        </p:txBody>
      </p:sp>
      <p:sp>
        <p:nvSpPr>
          <p:cNvPr id="13" name="Title 3">
            <a:extLst>
              <a:ext uri="{FF2B5EF4-FFF2-40B4-BE49-F238E27FC236}">
                <a16:creationId xmlns:a16="http://schemas.microsoft.com/office/drawing/2014/main" id="{332805A3-924A-491C-8951-A69384A92099}"/>
              </a:ext>
            </a:extLst>
          </p:cNvPr>
          <p:cNvSpPr txBox="1">
            <a:spLocks/>
          </p:cNvSpPr>
          <p:nvPr/>
        </p:nvSpPr>
        <p:spPr>
          <a:xfrm>
            <a:off x="139700" y="5205186"/>
            <a:ext cx="11852990" cy="1652814"/>
          </a:xfrm>
          <a:prstGeom prst="rect">
            <a:avLst/>
          </a:prstGeom>
          <a:solidFill>
            <a:schemeClr val="accent1">
              <a:alpha val="78000"/>
            </a:schemeClr>
          </a:solidFill>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600"/>
              </a:spcAft>
              <a:buClrTx/>
              <a:buSzTx/>
              <a:buFontTx/>
              <a:buNone/>
              <a:tabLst/>
              <a:defRPr/>
            </a:pPr>
            <a:endParaRPr kumimoji="0" lang="en-US" sz="35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pic>
        <p:nvPicPr>
          <p:cNvPr id="6" name="Graphic 5">
            <a:extLst>
              <a:ext uri="{FF2B5EF4-FFF2-40B4-BE49-F238E27FC236}">
                <a16:creationId xmlns:a16="http://schemas.microsoft.com/office/drawing/2014/main" id="{D59D7E7F-15C0-4F8B-A088-0C8DB85A01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5874" y="5426271"/>
            <a:ext cx="3422650" cy="1135753"/>
          </a:xfrm>
          <a:prstGeom prst="rect">
            <a:avLst/>
          </a:prstGeom>
        </p:spPr>
      </p:pic>
      <p:pic>
        <p:nvPicPr>
          <p:cNvPr id="9" name="Graphic 8">
            <a:extLst>
              <a:ext uri="{FF2B5EF4-FFF2-40B4-BE49-F238E27FC236}">
                <a16:creationId xmlns:a16="http://schemas.microsoft.com/office/drawing/2014/main" id="{63D53F3D-D23E-4B6B-A0B0-0B92B1DC36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0187" y="5274357"/>
            <a:ext cx="4086225" cy="1514475"/>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9D1D7ADE-FF51-4B21-8EE3-7DC4C2721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3609" y="5231020"/>
            <a:ext cx="1917541" cy="1601147"/>
          </a:xfrm>
          <a:prstGeom prst="rect">
            <a:avLst/>
          </a:prstGeom>
        </p:spPr>
      </p:pic>
      <p:sp>
        <p:nvSpPr>
          <p:cNvPr id="11" name="TextBox 10">
            <a:extLst>
              <a:ext uri="{FF2B5EF4-FFF2-40B4-BE49-F238E27FC236}">
                <a16:creationId xmlns:a16="http://schemas.microsoft.com/office/drawing/2014/main" id="{1DBBDDCD-CA1B-4FD8-9D2D-E0532673D193}"/>
              </a:ext>
            </a:extLst>
          </p:cNvPr>
          <p:cNvSpPr txBox="1"/>
          <p:nvPr/>
        </p:nvSpPr>
        <p:spPr>
          <a:xfrm>
            <a:off x="3076139" y="2857468"/>
            <a:ext cx="6039722" cy="2449629"/>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4800" b="1" i="1" u="none" strike="noStrike" kern="1200" cap="none" spc="0" normalizeH="0" baseline="0" noProof="0" dirty="0">
                <a:ln>
                  <a:noFill/>
                </a:ln>
                <a:solidFill>
                  <a:srgbClr val="0072C6">
                    <a:lumMod val="75000"/>
                  </a:srgbClr>
                </a:solidFill>
                <a:effectLst>
                  <a:outerShdw blurRad="38100" dist="38100" dir="2700000" algn="tl">
                    <a:srgbClr val="000000">
                      <a:alpha val="43137"/>
                    </a:srgbClr>
                  </a:outerShdw>
                </a:effectLst>
                <a:uLnTx/>
                <a:uFillTx/>
                <a:latin typeface="Segoe UI Light"/>
                <a:ea typeface="+mn-ea"/>
                <a:cs typeface="+mn-cs"/>
              </a:rPr>
              <a:t>Adam Dziedzic</a:t>
            </a:r>
          </a:p>
          <a:p>
            <a:pPr marL="0" marR="0" lvl="0" indent="0" algn="ctr" defTabSz="932597" rtl="0" eaLnBrk="1" fontAlgn="auto" latinLnBrk="0" hangingPunct="1">
              <a:lnSpc>
                <a:spcPct val="90000"/>
              </a:lnSpc>
              <a:spcBef>
                <a:spcPts val="0"/>
              </a:spcBef>
              <a:spcAft>
                <a:spcPts val="612"/>
              </a:spcAft>
              <a:buClrTx/>
              <a:buSzTx/>
              <a:buFontTx/>
              <a:buNone/>
              <a:tabLst/>
              <a:defRPr/>
            </a:pPr>
            <a:r>
              <a:rPr lang="en-US" sz="4800" i="1" dirty="0">
                <a:solidFill>
                  <a:srgbClr val="0072C6">
                    <a:lumMod val="75000"/>
                  </a:srgbClr>
                </a:solidFill>
                <a:effectLst>
                  <a:outerShdw blurRad="38100" dist="38100" dir="2700000" algn="tl">
                    <a:srgbClr val="000000">
                      <a:alpha val="43137"/>
                    </a:srgbClr>
                  </a:outerShdw>
                </a:effectLst>
                <a:latin typeface="Segoe UI Light"/>
              </a:rPr>
              <a:t>Postdoctoral Fellow</a:t>
            </a:r>
            <a:endParaRPr kumimoji="0" lang="en-US" sz="4800" i="1" u="none" strike="noStrike" kern="1200" cap="none" spc="0" normalizeH="0" baseline="0" noProof="0" dirty="0">
              <a:ln>
                <a:noFill/>
              </a:ln>
              <a:solidFill>
                <a:srgbClr val="0072C6">
                  <a:lumMod val="75000"/>
                </a:srgbClr>
              </a:solidFill>
              <a:effectLst>
                <a:outerShdw blurRad="38100" dist="38100" dir="2700000" algn="tl">
                  <a:srgbClr val="000000">
                    <a:alpha val="43137"/>
                  </a:srgbClr>
                </a:outerShdw>
              </a:effectLst>
              <a:uLnTx/>
              <a:uFillTx/>
              <a:latin typeface="Segoe UI Light"/>
              <a:ea typeface="+mn-ea"/>
              <a:cs typeface="+mn-cs"/>
            </a:endParaRPr>
          </a:p>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4800" b="1" i="1" u="none" strike="noStrike" kern="1200" cap="none" spc="0" normalizeH="0" baseline="0" noProof="0" dirty="0">
                <a:ln>
                  <a:noFill/>
                </a:ln>
                <a:solidFill>
                  <a:srgbClr val="0072C6">
                    <a:lumMod val="75000"/>
                  </a:srgbClr>
                </a:solidFill>
                <a:effectLst/>
                <a:uLnTx/>
                <a:uFillTx/>
                <a:latin typeface="Segoe UI Light"/>
                <a:ea typeface="+mn-ea"/>
                <a:cs typeface="+mn-cs"/>
              </a:rPr>
              <a:t>ady@vectorinstitute.ai</a:t>
            </a:r>
            <a:endParaRPr kumimoji="0" lang="en-US" sz="4800" b="1" i="1" u="none" strike="noStrike" kern="1200" cap="none" spc="0" normalizeH="0" baseline="0" noProof="0" dirty="0">
              <a:ln>
                <a:noFill/>
              </a:ln>
              <a:solidFill>
                <a:srgbClr val="0072C6">
                  <a:lumMod val="75000"/>
                </a:srgbClr>
              </a:solidFill>
              <a:effectLst>
                <a:outerShdw blurRad="38100" dist="38100" dir="2700000" algn="tl">
                  <a:srgbClr val="000000">
                    <a:alpha val="43137"/>
                  </a:srgbClr>
                </a:outerShdw>
              </a:effectLst>
              <a:uLnTx/>
              <a:uFillTx/>
              <a:latin typeface="Segoe UI Light"/>
              <a:ea typeface="+mn-ea"/>
              <a:cs typeface="+mn-cs"/>
            </a:endParaRPr>
          </a:p>
        </p:txBody>
      </p:sp>
    </p:spTree>
    <p:extLst>
      <p:ext uri="{BB962C8B-B14F-4D97-AF65-F5344CB8AC3E}">
        <p14:creationId xmlns:p14="http://schemas.microsoft.com/office/powerpoint/2010/main" val="145017851"/>
      </p:ext>
    </p:extLst>
  </p:cSld>
  <p:clrMapOvr>
    <a:masterClrMapping/>
  </p:clrMapOvr>
  <p:transition advTm="10389">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p:cNvCxnSpPr>
          <p:nvPr/>
        </p:nvCxnSpPr>
        <p:spPr>
          <a:xfrm rot="16200000" flipV="1">
            <a:off x="4305977" y="3334886"/>
            <a:ext cx="1607250" cy="667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p:cNvCxnSpPr>
          <p:nvPr/>
        </p:nvCxnSpPr>
        <p:spPr>
          <a:xfrm flipV="1">
            <a:off x="399094" y="2533557"/>
            <a:ext cx="0" cy="25262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a:t>
            </a:r>
          </a:p>
        </p:txBody>
      </p:sp>
      <p:cxnSp>
        <p:nvCxnSpPr>
          <p:cNvPr id="77" name="Straight Arrow Connector 76">
            <a:extLst>
              <a:ext uri="{FF2B5EF4-FFF2-40B4-BE49-F238E27FC236}">
                <a16:creationId xmlns:a16="http://schemas.microsoft.com/office/drawing/2014/main" id="{734B6FD0-1483-1843-94C2-1E7E332344E4}"/>
              </a:ext>
            </a:extLst>
          </p:cNvPr>
          <p:cNvCxnSpPr>
            <a:cxnSpLocks/>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721111" y="3284458"/>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Blind</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Outputs</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TextBox 220">
            <a:extLst>
              <a:ext uri="{FF2B5EF4-FFF2-40B4-BE49-F238E27FC236}">
                <a16:creationId xmlns:a16="http://schemas.microsoft.com/office/drawing/2014/main" id="{BA8E1564-B7C0-784D-821D-D3248C520701}"/>
              </a:ext>
            </a:extLst>
          </p:cNvPr>
          <p:cNvSpPr txBox="1"/>
          <p:nvPr/>
        </p:nvSpPr>
        <p:spPr>
          <a:xfrm>
            <a:off x="7297952" y="2961059"/>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Compute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Labels</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787138AF-C051-454C-8685-BCCC13831F71}"/>
              </a:ext>
            </a:extLst>
          </p:cNvPr>
          <p:cNvSpPr txBox="1"/>
          <p:nvPr/>
        </p:nvSpPr>
        <p:spPr>
          <a:xfrm>
            <a:off x="6936260" y="4866193"/>
            <a:ext cx="4817056" cy="1938992"/>
          </a:xfrm>
          <a:prstGeom prst="rect">
            <a:avLst/>
          </a:prstGeom>
          <a:solidFill>
            <a:srgbClr val="92D050"/>
          </a:solidFill>
          <a:ln w="28575">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a:solidFill>
                  <a:schemeClr val="bg1"/>
                </a:solidFill>
                <a:latin typeface="Calibri" panose="020F0502020204030204"/>
              </a:rPr>
              <a:t>Privacy Guardian</a:t>
            </a:r>
          </a:p>
        </p:txBody>
      </p:sp>
      <p:sp>
        <p:nvSpPr>
          <p:cNvPr id="268" name="TextBox 267">
            <a:extLst>
              <a:ext uri="{FF2B5EF4-FFF2-40B4-BE49-F238E27FC236}">
                <a16:creationId xmlns:a16="http://schemas.microsoft.com/office/drawing/2014/main" id="{77F3F239-B6CC-4841-A757-1ED460E51C44}"/>
              </a:ext>
            </a:extLst>
          </p:cNvPr>
          <p:cNvSpPr txBox="1"/>
          <p:nvPr/>
        </p:nvSpPr>
        <p:spPr>
          <a:xfrm>
            <a:off x="8965352" y="3248643"/>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Unblind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Labels</a:t>
            </a:r>
          </a:p>
        </p:txBody>
      </p:sp>
      <p:sp>
        <p:nvSpPr>
          <p:cNvPr id="284" name="TextBox 283">
            <a:extLst>
              <a:ext uri="{FF2B5EF4-FFF2-40B4-BE49-F238E27FC236}">
                <a16:creationId xmlns:a16="http://schemas.microsoft.com/office/drawing/2014/main" id="{6426711E-D34E-9F42-B9FC-478779E11FE6}"/>
              </a:ext>
            </a:extLst>
          </p:cNvPr>
          <p:cNvSpPr txBox="1"/>
          <p:nvPr/>
        </p:nvSpPr>
        <p:spPr>
          <a:xfrm>
            <a:off x="10921978" y="3726777"/>
            <a:ext cx="831338"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 </a:t>
            </a:r>
          </a:p>
        </p:txBody>
      </p:sp>
      <p:sp>
        <p:nvSpPr>
          <p:cNvPr id="2" name="Rectangle 1">
            <a:extLst>
              <a:ext uri="{FF2B5EF4-FFF2-40B4-BE49-F238E27FC236}">
                <a16:creationId xmlns:a16="http://schemas.microsoft.com/office/drawing/2014/main" id="{84F8CF88-2E14-544D-8E61-DC8FDA025330}"/>
              </a:ext>
            </a:extLst>
          </p:cNvPr>
          <p:cNvSpPr/>
          <p:nvPr/>
        </p:nvSpPr>
        <p:spPr>
          <a:xfrm>
            <a:off x="168108" y="874860"/>
            <a:ext cx="11797071" cy="1663856"/>
          </a:xfrm>
          <a:prstGeom prst="rect">
            <a:avLst/>
          </a:prstGeom>
          <a:solidFill>
            <a:srgbClr val="FF000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500" b="0" i="0" u="none" strike="noStrike" kern="1200" cap="none" spc="0" normalizeH="0" baseline="0" noProof="0">
                <a:ln>
                  <a:noFill/>
                </a:ln>
                <a:solidFill>
                  <a:prstClr val="white"/>
                </a:solidFill>
                <a:effectLst/>
                <a:uLnTx/>
                <a:uFillTx/>
                <a:latin typeface="Calibri" panose="020F0502020204030204"/>
                <a:ea typeface="+mn-ea"/>
                <a:cs typeface="+mn-cs"/>
              </a:rPr>
              <a:t>Querying Party</a:t>
            </a:r>
          </a:p>
        </p:txBody>
      </p:sp>
      <p:sp>
        <p:nvSpPr>
          <p:cNvPr id="129" name="Rectangle 128">
            <a:extLst>
              <a:ext uri="{FF2B5EF4-FFF2-40B4-BE49-F238E27FC236}">
                <a16:creationId xmlns:a16="http://schemas.microsoft.com/office/drawing/2014/main" id="{683ADCE5-63E9-2943-A388-BFFD749EC9F7}"/>
              </a:ext>
            </a:extLst>
          </p:cNvPr>
          <p:cNvSpPr/>
          <p:nvPr/>
        </p:nvSpPr>
        <p:spPr>
          <a:xfrm>
            <a:off x="616280" y="4141846"/>
            <a:ext cx="6120864" cy="2648967"/>
          </a:xfrm>
          <a:prstGeom prst="rect">
            <a:avLst/>
          </a:prstGeom>
          <a:solidFill>
            <a:srgbClr val="3891D3"/>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a:extLst>
              <a:ext uri="{FF2B5EF4-FFF2-40B4-BE49-F238E27FC236}">
                <a16:creationId xmlns:a16="http://schemas.microsoft.com/office/drawing/2014/main" id="{0468EBC9-E2DB-5E42-8D57-053724B4B2E2}"/>
              </a:ext>
            </a:extLst>
          </p:cNvPr>
          <p:cNvSpPr txBox="1"/>
          <p:nvPr/>
        </p:nvSpPr>
        <p:spPr>
          <a:xfrm>
            <a:off x="2762666" y="4559573"/>
            <a:ext cx="3467276" cy="193899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a:solidFill>
                  <a:schemeClr val="bg1"/>
                </a:solidFill>
                <a:latin typeface="Calibri" panose="020F0502020204030204"/>
              </a:rPr>
              <a:t>Answering Parties</a:t>
            </a: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44" name="Group 143">
            <a:extLst>
              <a:ext uri="{FF2B5EF4-FFF2-40B4-BE49-F238E27FC236}">
                <a16:creationId xmlns:a16="http://schemas.microsoft.com/office/drawing/2014/main" id="{8DB59F84-FB47-A546-8EC8-42F512C22A10}"/>
              </a:ext>
            </a:extLst>
          </p:cNvPr>
          <p:cNvGrpSpPr/>
          <p:nvPr/>
        </p:nvGrpSpPr>
        <p:grpSpPr>
          <a:xfrm>
            <a:off x="7422091" y="4315754"/>
            <a:ext cx="488434" cy="487638"/>
            <a:chOff x="5998464" y="4616263"/>
            <a:chExt cx="1316736" cy="1314591"/>
          </a:xfrm>
        </p:grpSpPr>
        <p:sp>
          <p:nvSpPr>
            <p:cNvPr id="145" name="Oval 144">
              <a:extLst>
                <a:ext uri="{FF2B5EF4-FFF2-40B4-BE49-F238E27FC236}">
                  <a16:creationId xmlns:a16="http://schemas.microsoft.com/office/drawing/2014/main" id="{8DB07943-5F02-854B-8065-318846CE4F80}"/>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A921F470-56A4-474E-9416-D37B8F77BA99}"/>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48" name="Group 147">
            <a:extLst>
              <a:ext uri="{FF2B5EF4-FFF2-40B4-BE49-F238E27FC236}">
                <a16:creationId xmlns:a16="http://schemas.microsoft.com/office/drawing/2014/main" id="{3101D785-7021-FB49-9016-45C1CACEAD82}"/>
              </a:ext>
            </a:extLst>
          </p:cNvPr>
          <p:cNvGrpSpPr/>
          <p:nvPr/>
        </p:nvGrpSpPr>
        <p:grpSpPr>
          <a:xfrm>
            <a:off x="10102538" y="3468891"/>
            <a:ext cx="496332" cy="487638"/>
            <a:chOff x="5998464" y="4616263"/>
            <a:chExt cx="1316736" cy="1314591"/>
          </a:xfrm>
        </p:grpSpPr>
        <p:sp>
          <p:nvSpPr>
            <p:cNvPr id="149" name="Oval 148">
              <a:extLst>
                <a:ext uri="{FF2B5EF4-FFF2-40B4-BE49-F238E27FC236}">
                  <a16:creationId xmlns:a16="http://schemas.microsoft.com/office/drawing/2014/main" id="{3E880126-884B-B94E-BDC1-CB7108B03622}"/>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4661BD5-7B5F-A84B-A1C9-035309585760}"/>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endCxn id="143" idx="1"/>
          </p:cNvCxnSpPr>
          <p:nvPr/>
        </p:nvCxnSpPr>
        <p:spPr>
          <a:xfrm rot="5400000" flipH="1" flipV="1">
            <a:off x="6378066" y="3560821"/>
            <a:ext cx="779178" cy="36794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p:cNvCxnSpPr>
          <p:nvPr/>
        </p:nvCxnSpPr>
        <p:spPr>
          <a:xfrm rot="16200000" flipH="1">
            <a:off x="6517800" y="4212865"/>
            <a:ext cx="1314766" cy="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endCxn id="143" idx="1"/>
          </p:cNvCxnSpPr>
          <p:nvPr/>
        </p:nvCxnSpPr>
        <p:spPr>
          <a:xfrm rot="16200000" flipH="1">
            <a:off x="6357350" y="2760926"/>
            <a:ext cx="820609" cy="36794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p:cNvCxnSpPr>
          <p:nvPr/>
        </p:nvCxnSpPr>
        <p:spPr>
          <a:xfrm rot="16200000" flipV="1">
            <a:off x="6903636" y="2825821"/>
            <a:ext cx="546234" cy="31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Actors in CaPC</a:t>
            </a:r>
          </a:p>
        </p:txBody>
      </p:sp>
      <p:cxnSp>
        <p:nvCxnSpPr>
          <p:cNvPr id="223" name="Straight Arrow Connector 222">
            <a:extLst>
              <a:ext uri="{FF2B5EF4-FFF2-40B4-BE49-F238E27FC236}">
                <a16:creationId xmlns:a16="http://schemas.microsoft.com/office/drawing/2014/main" id="{38859DF5-727C-4B53-9F6D-4AFF581ACA75}"/>
              </a:ext>
            </a:extLst>
          </p:cNvPr>
          <p:cNvCxnSpPr>
            <a:cxnSpLocks/>
            <a:endCxn id="149" idx="0"/>
          </p:cNvCxnSpPr>
          <p:nvPr/>
        </p:nvCxnSpPr>
        <p:spPr>
          <a:xfrm>
            <a:off x="10350704" y="2552284"/>
            <a:ext cx="0" cy="916607"/>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99F063B8-D1C5-43A5-8B74-7319EEBD31A1}"/>
              </a:ext>
            </a:extLst>
          </p:cNvPr>
          <p:cNvCxnSpPr>
            <a:cxnSpLocks/>
            <a:stCxn id="149" idx="6"/>
          </p:cNvCxnSpPr>
          <p:nvPr/>
        </p:nvCxnSpPr>
        <p:spPr>
          <a:xfrm flipV="1">
            <a:off x="10598870" y="2543688"/>
            <a:ext cx="885748" cy="116902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8C6FC16-775B-4DC0-B1DB-65B65F426179}"/>
              </a:ext>
            </a:extLst>
          </p:cNvPr>
          <p:cNvCxnSpPr>
            <a:cxnSpLocks/>
            <a:endCxn id="149" idx="4"/>
          </p:cNvCxnSpPr>
          <p:nvPr/>
        </p:nvCxnSpPr>
        <p:spPr>
          <a:xfrm flipV="1">
            <a:off x="10350704" y="3956529"/>
            <a:ext cx="0" cy="897964"/>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77140EAC-4CBB-4A9F-BFEE-595DEBEE6545}"/>
              </a:ext>
            </a:extLst>
          </p:cNvPr>
          <p:cNvSpPr txBox="1"/>
          <p:nvPr/>
        </p:nvSpPr>
        <p:spPr>
          <a:xfrm>
            <a:off x="7755061" y="4075943"/>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Calibri" panose="020F0502020204030204"/>
              </a:rPr>
              <a:t>Differential Privacy</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2B904459-6B4D-4614-846E-43D0AFF5D8CA}"/>
              </a:ext>
            </a:extLst>
          </p:cNvPr>
          <p:cNvSpPr/>
          <p:nvPr/>
        </p:nvSpPr>
        <p:spPr bwMode="auto">
          <a:xfrm>
            <a:off x="900333" y="4602224"/>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D2D2703-791C-4E2E-AA0E-80BFE47A40AC}"/>
              </a:ext>
            </a:extLst>
          </p:cNvPr>
          <p:cNvSpPr/>
          <p:nvPr/>
        </p:nvSpPr>
        <p:spPr bwMode="auto">
          <a:xfrm>
            <a:off x="900333" y="5127875"/>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385E618B-E6EB-4695-88DA-443D9878B989}"/>
              </a:ext>
            </a:extLst>
          </p:cNvPr>
          <p:cNvSpPr/>
          <p:nvPr/>
        </p:nvSpPr>
        <p:spPr bwMode="auto">
          <a:xfrm>
            <a:off x="1477884" y="4368215"/>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DD549F9-2025-433D-8DBD-50655E2EC4E7}"/>
              </a:ext>
            </a:extLst>
          </p:cNvPr>
          <p:cNvSpPr/>
          <p:nvPr/>
        </p:nvSpPr>
        <p:spPr bwMode="auto">
          <a:xfrm>
            <a:off x="1481459" y="4931386"/>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649E5167-37F1-4C39-AEA9-F8022B9B37D0}"/>
              </a:ext>
            </a:extLst>
          </p:cNvPr>
          <p:cNvSpPr/>
          <p:nvPr/>
        </p:nvSpPr>
        <p:spPr bwMode="auto">
          <a:xfrm>
            <a:off x="1477884" y="553021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C1B16345-6F2A-45EA-AD2A-0AF308732BB7}"/>
              </a:ext>
            </a:extLst>
          </p:cNvPr>
          <p:cNvSpPr/>
          <p:nvPr/>
        </p:nvSpPr>
        <p:spPr bwMode="auto">
          <a:xfrm>
            <a:off x="2062585" y="4602224"/>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3884A3D5-1E5E-4B55-83CE-E98EEFE90C3A}"/>
              </a:ext>
            </a:extLst>
          </p:cNvPr>
          <p:cNvSpPr/>
          <p:nvPr/>
        </p:nvSpPr>
        <p:spPr bwMode="auto">
          <a:xfrm>
            <a:off x="2062585" y="5127875"/>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7A1A7229-4BFE-4215-93F1-FA14504B2EA8}"/>
              </a:ext>
            </a:extLst>
          </p:cNvPr>
          <p:cNvCxnSpPr>
            <a:cxnSpLocks/>
            <a:stCxn id="124" idx="6"/>
            <a:endCxn id="126" idx="3"/>
          </p:cNvCxnSpPr>
          <p:nvPr/>
        </p:nvCxnSpPr>
        <p:spPr>
          <a:xfrm flipV="1">
            <a:off x="1303745" y="4711630"/>
            <a:ext cx="233217" cy="91762"/>
          </a:xfrm>
          <a:prstGeom prst="line">
            <a:avLst/>
          </a:prstGeom>
          <a:noFill/>
          <a:ln w="9525" cap="flat" cmpd="sng" algn="ctr">
            <a:solidFill>
              <a:srgbClr val="505050"/>
            </a:solidFill>
            <a:prstDash val="solid"/>
            <a:headEnd type="none"/>
            <a:tailEnd type="none"/>
          </a:ln>
          <a:effectLst/>
        </p:spPr>
      </p:cxnSp>
      <p:cxnSp>
        <p:nvCxnSpPr>
          <p:cNvPr id="137" name="Straight Connector 136">
            <a:extLst>
              <a:ext uri="{FF2B5EF4-FFF2-40B4-BE49-F238E27FC236}">
                <a16:creationId xmlns:a16="http://schemas.microsoft.com/office/drawing/2014/main" id="{113C05CB-018E-4A14-820F-06FC8BBFC013}"/>
              </a:ext>
            </a:extLst>
          </p:cNvPr>
          <p:cNvCxnSpPr>
            <a:cxnSpLocks/>
            <a:stCxn id="125" idx="6"/>
            <a:endCxn id="127" idx="2"/>
          </p:cNvCxnSpPr>
          <p:nvPr/>
        </p:nvCxnSpPr>
        <p:spPr>
          <a:xfrm flipV="1">
            <a:off x="1303745" y="5132554"/>
            <a:ext cx="177714" cy="196489"/>
          </a:xfrm>
          <a:prstGeom prst="line">
            <a:avLst/>
          </a:prstGeom>
          <a:noFill/>
          <a:ln w="9525" cap="flat" cmpd="sng" algn="ctr">
            <a:solidFill>
              <a:srgbClr val="505050"/>
            </a:solidFill>
            <a:prstDash val="solid"/>
            <a:headEnd type="none"/>
            <a:tailEnd type="none"/>
          </a:ln>
          <a:effectLst/>
        </p:spPr>
      </p:cxnSp>
      <p:cxnSp>
        <p:nvCxnSpPr>
          <p:cNvPr id="139" name="Straight Connector 138">
            <a:extLst>
              <a:ext uri="{FF2B5EF4-FFF2-40B4-BE49-F238E27FC236}">
                <a16:creationId xmlns:a16="http://schemas.microsoft.com/office/drawing/2014/main" id="{7CB19526-91CA-4AD8-B708-5FFB3ADF6B4C}"/>
              </a:ext>
            </a:extLst>
          </p:cNvPr>
          <p:cNvCxnSpPr>
            <a:cxnSpLocks/>
            <a:stCxn id="125" idx="6"/>
            <a:endCxn id="126" idx="3"/>
          </p:cNvCxnSpPr>
          <p:nvPr/>
        </p:nvCxnSpPr>
        <p:spPr>
          <a:xfrm flipV="1">
            <a:off x="1303745" y="4711630"/>
            <a:ext cx="233217" cy="617413"/>
          </a:xfrm>
          <a:prstGeom prst="line">
            <a:avLst/>
          </a:prstGeom>
          <a:noFill/>
          <a:ln w="9525" cap="flat" cmpd="sng" algn="ctr">
            <a:solidFill>
              <a:srgbClr val="505050"/>
            </a:solidFill>
            <a:prstDash val="solid"/>
            <a:headEnd type="none"/>
            <a:tailEnd type="none"/>
          </a:ln>
          <a:effectLst/>
        </p:spPr>
      </p:cxnSp>
      <p:cxnSp>
        <p:nvCxnSpPr>
          <p:cNvPr id="140" name="Straight Connector 139">
            <a:extLst>
              <a:ext uri="{FF2B5EF4-FFF2-40B4-BE49-F238E27FC236}">
                <a16:creationId xmlns:a16="http://schemas.microsoft.com/office/drawing/2014/main" id="{E5BE0304-1CD3-475C-B462-71B122CFAE53}"/>
              </a:ext>
            </a:extLst>
          </p:cNvPr>
          <p:cNvCxnSpPr>
            <a:cxnSpLocks/>
            <a:stCxn id="127" idx="2"/>
            <a:endCxn id="124" idx="6"/>
          </p:cNvCxnSpPr>
          <p:nvPr/>
        </p:nvCxnSpPr>
        <p:spPr>
          <a:xfrm flipH="1" flipV="1">
            <a:off x="1303745" y="4803392"/>
            <a:ext cx="177714" cy="329162"/>
          </a:xfrm>
          <a:prstGeom prst="line">
            <a:avLst/>
          </a:prstGeom>
          <a:noFill/>
          <a:ln w="9525" cap="flat" cmpd="sng" algn="ctr">
            <a:solidFill>
              <a:srgbClr val="505050"/>
            </a:solidFill>
            <a:prstDash val="solid"/>
            <a:headEnd type="none"/>
            <a:tailEnd type="none"/>
          </a:ln>
          <a:effectLst/>
        </p:spPr>
      </p:cxnSp>
      <p:cxnSp>
        <p:nvCxnSpPr>
          <p:cNvPr id="141" name="Straight Connector 140">
            <a:extLst>
              <a:ext uri="{FF2B5EF4-FFF2-40B4-BE49-F238E27FC236}">
                <a16:creationId xmlns:a16="http://schemas.microsoft.com/office/drawing/2014/main" id="{CF81F09B-FA36-4149-9567-BEB9369BBEE1}"/>
              </a:ext>
            </a:extLst>
          </p:cNvPr>
          <p:cNvCxnSpPr>
            <a:cxnSpLocks/>
            <a:stCxn id="128" idx="1"/>
            <a:endCxn id="125" idx="6"/>
          </p:cNvCxnSpPr>
          <p:nvPr/>
        </p:nvCxnSpPr>
        <p:spPr>
          <a:xfrm flipH="1" flipV="1">
            <a:off x="1303745" y="5329043"/>
            <a:ext cx="233217" cy="260089"/>
          </a:xfrm>
          <a:prstGeom prst="line">
            <a:avLst/>
          </a:prstGeom>
          <a:noFill/>
          <a:ln w="9525" cap="flat" cmpd="sng" algn="ctr">
            <a:solidFill>
              <a:srgbClr val="505050"/>
            </a:solidFill>
            <a:prstDash val="solid"/>
            <a:headEnd type="none"/>
            <a:tailEnd type="none"/>
          </a:ln>
          <a:effectLst/>
        </p:spPr>
      </p:cxnSp>
      <p:cxnSp>
        <p:nvCxnSpPr>
          <p:cNvPr id="146" name="Straight Connector 145">
            <a:extLst>
              <a:ext uri="{FF2B5EF4-FFF2-40B4-BE49-F238E27FC236}">
                <a16:creationId xmlns:a16="http://schemas.microsoft.com/office/drawing/2014/main" id="{239BC38F-08D9-43B8-8144-D2828746E0A6}"/>
              </a:ext>
            </a:extLst>
          </p:cNvPr>
          <p:cNvCxnSpPr>
            <a:cxnSpLocks/>
            <a:stCxn id="128" idx="1"/>
            <a:endCxn id="124" idx="6"/>
          </p:cNvCxnSpPr>
          <p:nvPr/>
        </p:nvCxnSpPr>
        <p:spPr>
          <a:xfrm flipH="1" flipV="1">
            <a:off x="1303745" y="4803392"/>
            <a:ext cx="233217" cy="785740"/>
          </a:xfrm>
          <a:prstGeom prst="line">
            <a:avLst/>
          </a:prstGeom>
          <a:noFill/>
          <a:ln w="9525" cap="flat" cmpd="sng" algn="ctr">
            <a:solidFill>
              <a:srgbClr val="505050"/>
            </a:solidFill>
            <a:prstDash val="solid"/>
            <a:headEnd type="none"/>
            <a:tailEnd type="none"/>
          </a:ln>
          <a:effectLst/>
        </p:spPr>
      </p:cxnSp>
      <p:cxnSp>
        <p:nvCxnSpPr>
          <p:cNvPr id="153" name="Straight Connector 152">
            <a:extLst>
              <a:ext uri="{FF2B5EF4-FFF2-40B4-BE49-F238E27FC236}">
                <a16:creationId xmlns:a16="http://schemas.microsoft.com/office/drawing/2014/main" id="{1C4293A5-7798-41C6-B54C-0544A45E289D}"/>
              </a:ext>
            </a:extLst>
          </p:cNvPr>
          <p:cNvCxnSpPr>
            <a:cxnSpLocks/>
            <a:stCxn id="130" idx="2"/>
            <a:endCxn id="126" idx="5"/>
          </p:cNvCxnSpPr>
          <p:nvPr/>
        </p:nvCxnSpPr>
        <p:spPr>
          <a:xfrm flipH="1" flipV="1">
            <a:off x="1822218" y="4711630"/>
            <a:ext cx="240367" cy="91762"/>
          </a:xfrm>
          <a:prstGeom prst="line">
            <a:avLst/>
          </a:prstGeom>
          <a:noFill/>
          <a:ln w="9525" cap="flat" cmpd="sng" algn="ctr">
            <a:solidFill>
              <a:srgbClr val="505050"/>
            </a:solidFill>
            <a:prstDash val="solid"/>
            <a:headEnd type="none"/>
            <a:tailEnd type="none"/>
          </a:ln>
          <a:effectLst/>
        </p:spPr>
      </p:cxnSp>
      <p:cxnSp>
        <p:nvCxnSpPr>
          <p:cNvPr id="163" name="Straight Connector 162">
            <a:extLst>
              <a:ext uri="{FF2B5EF4-FFF2-40B4-BE49-F238E27FC236}">
                <a16:creationId xmlns:a16="http://schemas.microsoft.com/office/drawing/2014/main" id="{2ED2A400-6704-4A86-99E5-B0C1D13943D5}"/>
              </a:ext>
            </a:extLst>
          </p:cNvPr>
          <p:cNvCxnSpPr>
            <a:cxnSpLocks/>
            <a:stCxn id="132" idx="2"/>
            <a:endCxn id="126" idx="5"/>
          </p:cNvCxnSpPr>
          <p:nvPr/>
        </p:nvCxnSpPr>
        <p:spPr>
          <a:xfrm flipH="1" flipV="1">
            <a:off x="1822218" y="4711630"/>
            <a:ext cx="240367" cy="617413"/>
          </a:xfrm>
          <a:prstGeom prst="line">
            <a:avLst/>
          </a:prstGeom>
          <a:noFill/>
          <a:ln w="9525" cap="flat" cmpd="sng" algn="ctr">
            <a:solidFill>
              <a:srgbClr val="505050"/>
            </a:solidFill>
            <a:prstDash val="solid"/>
            <a:headEnd type="none"/>
            <a:tailEnd type="none"/>
          </a:ln>
          <a:effectLst/>
        </p:spPr>
      </p:cxnSp>
      <p:cxnSp>
        <p:nvCxnSpPr>
          <p:cNvPr id="166" name="Straight Connector 165">
            <a:extLst>
              <a:ext uri="{FF2B5EF4-FFF2-40B4-BE49-F238E27FC236}">
                <a16:creationId xmlns:a16="http://schemas.microsoft.com/office/drawing/2014/main" id="{0E055408-7567-4B5F-9524-6F8C1363173D}"/>
              </a:ext>
            </a:extLst>
          </p:cNvPr>
          <p:cNvCxnSpPr>
            <a:cxnSpLocks/>
            <a:stCxn id="130" idx="2"/>
            <a:endCxn id="127" idx="6"/>
          </p:cNvCxnSpPr>
          <p:nvPr/>
        </p:nvCxnSpPr>
        <p:spPr>
          <a:xfrm flipH="1">
            <a:off x="1884871" y="4803392"/>
            <a:ext cx="177714" cy="329162"/>
          </a:xfrm>
          <a:prstGeom prst="line">
            <a:avLst/>
          </a:prstGeom>
          <a:noFill/>
          <a:ln w="9525" cap="flat" cmpd="sng" algn="ctr">
            <a:solidFill>
              <a:srgbClr val="505050"/>
            </a:solidFill>
            <a:prstDash val="solid"/>
            <a:headEnd type="none"/>
            <a:tailEnd type="none"/>
          </a:ln>
          <a:effectLst/>
        </p:spPr>
      </p:cxnSp>
      <p:cxnSp>
        <p:nvCxnSpPr>
          <p:cNvPr id="168" name="Straight Connector 167">
            <a:extLst>
              <a:ext uri="{FF2B5EF4-FFF2-40B4-BE49-F238E27FC236}">
                <a16:creationId xmlns:a16="http://schemas.microsoft.com/office/drawing/2014/main" id="{89A9593F-5D83-4394-9C87-C474B3160ACF}"/>
              </a:ext>
            </a:extLst>
          </p:cNvPr>
          <p:cNvCxnSpPr>
            <a:cxnSpLocks/>
            <a:endCxn id="127" idx="6"/>
          </p:cNvCxnSpPr>
          <p:nvPr/>
        </p:nvCxnSpPr>
        <p:spPr>
          <a:xfrm flipH="1" flipV="1">
            <a:off x="1884871" y="5132554"/>
            <a:ext cx="177714" cy="213371"/>
          </a:xfrm>
          <a:prstGeom prst="line">
            <a:avLst/>
          </a:prstGeom>
          <a:noFill/>
          <a:ln w="9525" cap="flat" cmpd="sng" algn="ctr">
            <a:solidFill>
              <a:srgbClr val="505050"/>
            </a:solidFill>
            <a:prstDash val="solid"/>
            <a:headEnd type="none"/>
            <a:tailEnd type="none"/>
          </a:ln>
          <a:effectLst/>
        </p:spPr>
      </p:cxnSp>
      <p:cxnSp>
        <p:nvCxnSpPr>
          <p:cNvPr id="181" name="Straight Connector 180">
            <a:extLst>
              <a:ext uri="{FF2B5EF4-FFF2-40B4-BE49-F238E27FC236}">
                <a16:creationId xmlns:a16="http://schemas.microsoft.com/office/drawing/2014/main" id="{53D711B0-C8F5-42F0-8E36-C439317EEDF9}"/>
              </a:ext>
            </a:extLst>
          </p:cNvPr>
          <p:cNvCxnSpPr>
            <a:cxnSpLocks/>
            <a:stCxn id="132" idx="2"/>
            <a:endCxn id="128" idx="7"/>
          </p:cNvCxnSpPr>
          <p:nvPr/>
        </p:nvCxnSpPr>
        <p:spPr>
          <a:xfrm flipH="1">
            <a:off x="1822218" y="5329043"/>
            <a:ext cx="240367" cy="260089"/>
          </a:xfrm>
          <a:prstGeom prst="line">
            <a:avLst/>
          </a:prstGeom>
          <a:noFill/>
          <a:ln w="9525" cap="flat" cmpd="sng" algn="ctr">
            <a:solidFill>
              <a:srgbClr val="505050"/>
            </a:solidFill>
            <a:prstDash val="solid"/>
            <a:headEnd type="none"/>
            <a:tailEnd type="none"/>
          </a:ln>
          <a:effectLst/>
        </p:spPr>
      </p:cxnSp>
      <p:cxnSp>
        <p:nvCxnSpPr>
          <p:cNvPr id="182" name="Straight Connector 181">
            <a:extLst>
              <a:ext uri="{FF2B5EF4-FFF2-40B4-BE49-F238E27FC236}">
                <a16:creationId xmlns:a16="http://schemas.microsoft.com/office/drawing/2014/main" id="{DDC11C1C-341E-4B20-A855-32A4A0B1FC26}"/>
              </a:ext>
            </a:extLst>
          </p:cNvPr>
          <p:cNvCxnSpPr>
            <a:cxnSpLocks/>
            <a:stCxn id="130" idx="2"/>
            <a:endCxn id="128" idx="7"/>
          </p:cNvCxnSpPr>
          <p:nvPr/>
        </p:nvCxnSpPr>
        <p:spPr>
          <a:xfrm flipH="1">
            <a:off x="1822218" y="4803392"/>
            <a:ext cx="240367" cy="785740"/>
          </a:xfrm>
          <a:prstGeom prst="line">
            <a:avLst/>
          </a:prstGeom>
          <a:noFill/>
          <a:ln w="9525" cap="flat" cmpd="sng" algn="ctr">
            <a:solidFill>
              <a:srgbClr val="505050"/>
            </a:solidFill>
            <a:prstDash val="solid"/>
            <a:headEnd type="none"/>
            <a:tailEnd type="none"/>
          </a:ln>
          <a:effectLst/>
        </p:spPr>
      </p:cxnSp>
      <p:sp>
        <p:nvSpPr>
          <p:cNvPr id="183" name="Slide Number Placeholder 1">
            <a:extLst>
              <a:ext uri="{FF2B5EF4-FFF2-40B4-BE49-F238E27FC236}">
                <a16:creationId xmlns:a16="http://schemas.microsoft.com/office/drawing/2014/main" id="{438D7E82-2722-4C73-81A9-FDAA5FFF496B}"/>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10</a:t>
            </a:fld>
            <a:endParaRPr lang="en-US">
              <a:solidFill>
                <a:srgbClr val="505050">
                  <a:tint val="75000"/>
                </a:srgbClr>
              </a:solidFill>
              <a:latin typeface="Segoe UI"/>
            </a:endParaRPr>
          </a:p>
        </p:txBody>
      </p:sp>
    </p:spTree>
    <p:extLst>
      <p:ext uri="{BB962C8B-B14F-4D97-AF65-F5344CB8AC3E}">
        <p14:creationId xmlns:p14="http://schemas.microsoft.com/office/powerpoint/2010/main" val="3248911059"/>
      </p:ext>
    </p:extLst>
  </p:cSld>
  <p:clrMapOvr>
    <a:masterClrMapping/>
  </p:clrMapOvr>
  <mc:AlternateContent xmlns:mc="http://schemas.openxmlformats.org/markup-compatibility/2006" xmlns:p14="http://schemas.microsoft.com/office/powerpoint/2010/main">
    <mc:Choice Requires="p14">
      <p:transition spd="slow" p14:dur="2000" advTm="28640"/>
    </mc:Choice>
    <mc:Fallback xmlns="">
      <p:transition spd="slow" advTm="2864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6E53F6-2525-488B-804D-A46F37D35C10}"/>
              </a:ext>
            </a:extLst>
          </p:cNvPr>
          <p:cNvSpPr>
            <a:spLocks noGrp="1"/>
          </p:cNvSpPr>
          <p:nvPr>
            <p:ph type="title"/>
          </p:nvPr>
        </p:nvSpPr>
        <p:spPr>
          <a:xfrm>
            <a:off x="0" y="1134208"/>
            <a:ext cx="12192000" cy="4589584"/>
          </a:xfrm>
        </p:spPr>
        <p:txBody>
          <a:bodyPr/>
          <a:lstStyle/>
          <a:p>
            <a:r>
              <a:rPr lang="en-US" sz="6600">
                <a:solidFill>
                  <a:schemeClr val="tx1">
                    <a:lumMod val="65000"/>
                  </a:schemeClr>
                </a:solidFill>
              </a:rPr>
              <a:t>1. </a:t>
            </a:r>
            <a:r>
              <a:rPr lang="pl-PL" sz="6600" err="1">
                <a:solidFill>
                  <a:schemeClr val="tx1">
                    <a:lumMod val="65000"/>
                  </a:schemeClr>
                </a:solidFill>
              </a:rPr>
              <a:t>Requirements</a:t>
            </a:r>
            <a:r>
              <a:rPr lang="pl-PL" sz="6600">
                <a:solidFill>
                  <a:schemeClr val="tx1">
                    <a:lumMod val="65000"/>
                  </a:schemeClr>
                </a:solidFill>
              </a:rPr>
              <a:t> &amp; </a:t>
            </a:r>
            <a:r>
              <a:rPr lang="pl-PL" sz="6600" err="1">
                <a:solidFill>
                  <a:schemeClr val="tx1">
                    <a:lumMod val="65000"/>
                  </a:schemeClr>
                </a:solidFill>
              </a:rPr>
              <a:t>Overview</a:t>
            </a:r>
            <a:r>
              <a:rPr lang="pl-PL" sz="6600">
                <a:solidFill>
                  <a:schemeClr val="tx1">
                    <a:lumMod val="65000"/>
                  </a:schemeClr>
                </a:solidFill>
              </a:rPr>
              <a:t> </a:t>
            </a:r>
            <a:br>
              <a:rPr lang="en-US" sz="6600"/>
            </a:br>
            <a:br>
              <a:rPr lang="en-US" sz="6600"/>
            </a:br>
            <a:r>
              <a:rPr lang="en-US" sz="6600" b="1"/>
              <a:t>2. </a:t>
            </a:r>
            <a:r>
              <a:rPr lang="pl-PL" sz="6600" b="1"/>
              <a:t>CaPC </a:t>
            </a:r>
            <a:r>
              <a:rPr lang="pl-PL" sz="6600" b="1" err="1"/>
              <a:t>Protocol</a:t>
            </a:r>
            <a:br>
              <a:rPr lang="en-US" sz="6600"/>
            </a:br>
            <a:br>
              <a:rPr lang="en-US" sz="6600"/>
            </a:br>
            <a:r>
              <a:rPr lang="en-US" sz="6600"/>
              <a:t>3. </a:t>
            </a:r>
            <a:r>
              <a:rPr lang="pl-PL" sz="6600" err="1"/>
              <a:t>Empirical</a:t>
            </a:r>
            <a:r>
              <a:rPr lang="pl-PL" sz="6600"/>
              <a:t> Evaluation</a:t>
            </a:r>
            <a:r>
              <a:rPr lang="en-US" sz="6600"/>
              <a:t>	</a:t>
            </a:r>
          </a:p>
        </p:txBody>
      </p:sp>
    </p:spTree>
    <p:extLst>
      <p:ext uri="{BB962C8B-B14F-4D97-AF65-F5344CB8AC3E}">
        <p14:creationId xmlns:p14="http://schemas.microsoft.com/office/powerpoint/2010/main" val="2227334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7787AE33-4685-814D-BBCC-578D2A05DCD6}"/>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92" name="Connector: Elbow 191">
            <a:extLst>
              <a:ext uri="{FF2B5EF4-FFF2-40B4-BE49-F238E27FC236}">
                <a16:creationId xmlns:a16="http://schemas.microsoft.com/office/drawing/2014/main" id="{DD99B405-6BE7-4C87-8952-3519509E4F9D}"/>
              </a:ext>
            </a:extLst>
          </p:cNvPr>
          <p:cNvCxnSpPr>
            <a:cxnSpLocks/>
            <a:stCxn id="94" idx="0"/>
            <a:endCxn id="184"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0F2626B-41E8-6441-9385-9A592E3B81F5}"/>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6BE84FF-33E3-8340-AB94-BB630B1422EA}"/>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8217-722D-DD47-AF21-8CB6DCAA5267}"/>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A4EA135D-8717-454E-8EFD-DCFD86CC461D}"/>
              </a:ext>
            </a:extLst>
          </p:cNvPr>
          <p:cNvCxnSpPr>
            <a:cxnSpLocks/>
            <a:endCxn id="4"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11C118B-72DC-804E-AA67-0C9885E1CA1A}"/>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77" name="Straight Arrow Connector 76">
            <a:extLst>
              <a:ext uri="{FF2B5EF4-FFF2-40B4-BE49-F238E27FC236}">
                <a16:creationId xmlns:a16="http://schemas.microsoft.com/office/drawing/2014/main" id="{734B6FD0-1483-1843-94C2-1E7E332344E4}"/>
              </a:ext>
            </a:extLst>
          </p:cNvPr>
          <p:cNvCxnSpPr>
            <a:cxnSpLocks/>
            <a:stCxn id="86"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01BD271-F0E2-B54E-A3A2-70E788FD8675}"/>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91" name="Straight Arrow Connector 90">
            <a:extLst>
              <a:ext uri="{FF2B5EF4-FFF2-40B4-BE49-F238E27FC236}">
                <a16:creationId xmlns:a16="http://schemas.microsoft.com/office/drawing/2014/main" id="{BE48AAB3-77F7-8B40-B3E4-F6274B48B40A}"/>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6EFFEE6-072B-B64A-9438-B144F2F4D037}"/>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09" name="TextBox 108">
            <a:extLst>
              <a:ext uri="{FF2B5EF4-FFF2-40B4-BE49-F238E27FC236}">
                <a16:creationId xmlns:a16="http://schemas.microsoft.com/office/drawing/2014/main" id="{845A33F4-3F3A-F64A-9480-8ADFFE6D78F8}"/>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3A816B0-6CAA-0648-9305-91CC42A938C2}"/>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3BFEEA10-F2BD-7D4C-B5B7-829FFCF6535D}"/>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77" name="TextBox 176">
            <a:extLst>
              <a:ext uri="{FF2B5EF4-FFF2-40B4-BE49-F238E27FC236}">
                <a16:creationId xmlns:a16="http://schemas.microsoft.com/office/drawing/2014/main" id="{0C75F675-A0D4-7D4B-990D-AC00D84CD6BC}"/>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55F8BC0-A82D-6547-991B-19E00F5A1BE3}"/>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6CCB4F64-11DD-474B-898F-F9436BC498B2}"/>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665FCB86-F072-7144-B79D-98FC5FA35885}"/>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21" name="TextBox 220">
            <a:extLst>
              <a:ext uri="{FF2B5EF4-FFF2-40B4-BE49-F238E27FC236}">
                <a16:creationId xmlns:a16="http://schemas.microsoft.com/office/drawing/2014/main" id="{BA8E1564-B7C0-784D-821D-D3248C520701}"/>
              </a:ext>
            </a:extLst>
          </p:cNvPr>
          <p:cNvSpPr txBox="1"/>
          <p:nvPr/>
        </p:nvSpPr>
        <p:spPr>
          <a:xfrm>
            <a:off x="7267863" y="2640451"/>
            <a:ext cx="1254997"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One-hot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encoding</a:t>
            </a:r>
          </a:p>
        </p:txBody>
      </p:sp>
      <p:sp>
        <p:nvSpPr>
          <p:cNvPr id="222" name="TextBox 221">
            <a:extLst>
              <a:ext uri="{FF2B5EF4-FFF2-40B4-BE49-F238E27FC236}">
                <a16:creationId xmlns:a16="http://schemas.microsoft.com/office/drawing/2014/main" id="{537D5302-4B34-0D48-9203-A1ABC0FA4CCA}"/>
              </a:ext>
            </a:extLst>
          </p:cNvPr>
          <p:cNvSpPr txBox="1"/>
          <p:nvPr/>
        </p:nvSpPr>
        <p:spPr>
          <a:xfrm>
            <a:off x="7570074" y="1071449"/>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32">
            <a:extLst>
              <a:ext uri="{FF2B5EF4-FFF2-40B4-BE49-F238E27FC236}">
                <a16:creationId xmlns:a16="http://schemas.microsoft.com/office/drawing/2014/main" id="{372219E0-3D4A-9C48-941A-683F50B63E4E}"/>
              </a:ext>
            </a:extLst>
          </p:cNvPr>
          <p:cNvSpPr txBox="1"/>
          <p:nvPr/>
        </p:nvSpPr>
        <p:spPr>
          <a:xfrm>
            <a:off x="7570074" y="1815852"/>
            <a:ext cx="875526"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6" name="Group 235">
            <a:extLst>
              <a:ext uri="{FF2B5EF4-FFF2-40B4-BE49-F238E27FC236}">
                <a16:creationId xmlns:a16="http://schemas.microsoft.com/office/drawing/2014/main" id="{8A4E0636-5538-E744-90B2-969F4AB6C70F}"/>
              </a:ext>
            </a:extLst>
          </p:cNvPr>
          <p:cNvGrpSpPr/>
          <p:nvPr/>
        </p:nvGrpSpPr>
        <p:grpSpPr>
          <a:xfrm>
            <a:off x="7516648" y="5307021"/>
            <a:ext cx="4236668" cy="1426040"/>
            <a:chOff x="24239616" y="14217399"/>
            <a:chExt cx="2487168" cy="2441912"/>
          </a:xfrm>
        </p:grpSpPr>
        <p:sp>
          <p:nvSpPr>
            <p:cNvPr id="234" name="Rectangle 233">
              <a:extLst>
                <a:ext uri="{FF2B5EF4-FFF2-40B4-BE49-F238E27FC236}">
                  <a16:creationId xmlns:a16="http://schemas.microsoft.com/office/drawing/2014/main" id="{B573F34C-A1B4-4643-90EC-1CD780FF6D32}"/>
                </a:ext>
              </a:extLst>
            </p:cNvPr>
            <p:cNvSpPr/>
            <p:nvPr/>
          </p:nvSpPr>
          <p:spPr>
            <a:xfrm>
              <a:off x="24239616" y="14217399"/>
              <a:ext cx="2487168" cy="2441912"/>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787138AF-C051-454C-8685-BCCC13831F71}"/>
                </a:ext>
              </a:extLst>
            </p:cNvPr>
            <p:cNvSpPr txBox="1"/>
            <p:nvPr/>
          </p:nvSpPr>
          <p:spPr>
            <a:xfrm>
              <a:off x="24480389" y="14217399"/>
              <a:ext cx="2033079" cy="685137"/>
            </a:xfrm>
            <a:prstGeom prst="rect">
              <a:avLst/>
            </a:prstGeom>
            <a:noFill/>
            <a:ln w="28575">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AD47"/>
                  </a:solidFill>
                  <a:effectLst/>
                  <a:uLnTx/>
                  <a:uFillTx/>
                  <a:latin typeface="Calibri" panose="020F0502020204030204"/>
                  <a:ea typeface="+mn-ea"/>
                  <a:cs typeface="+mn-cs"/>
                </a:rPr>
                <a:t>Privacy Guardian</a:t>
              </a:r>
            </a:p>
          </p:txBody>
        </p:sp>
      </p:grpSp>
      <p:sp>
        <p:nvSpPr>
          <p:cNvPr id="237" name="Right Brace 236">
            <a:extLst>
              <a:ext uri="{FF2B5EF4-FFF2-40B4-BE49-F238E27FC236}">
                <a16:creationId xmlns:a16="http://schemas.microsoft.com/office/drawing/2014/main" id="{37B4D483-314A-F34F-BA05-805DBCF47C0B}"/>
              </a:ext>
            </a:extLst>
          </p:cNvPr>
          <p:cNvSpPr/>
          <p:nvPr/>
        </p:nvSpPr>
        <p:spPr>
          <a:xfrm>
            <a:off x="8529537" y="999749"/>
            <a:ext cx="233047" cy="13375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B6139A6-FEDF-084A-B7E2-9042F79F8109}"/>
                  </a:ext>
                </a:extLst>
              </p:cNvPr>
              <p:cNvSpPr txBox="1"/>
              <p:nvPr/>
            </p:nvSpPr>
            <p:spPr>
              <a:xfrm>
                <a:off x="7756586" y="5779857"/>
                <a:ext cx="746218"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4" name="TextBox 253">
                <a:extLst>
                  <a:ext uri="{FF2B5EF4-FFF2-40B4-BE49-F238E27FC236}">
                    <a16:creationId xmlns:a16="http://schemas.microsoft.com/office/drawing/2014/main" id="{CB6139A6-FEDF-084A-B7E2-9042F79F8109}"/>
                  </a:ext>
                </a:extLst>
              </p:cNvPr>
              <p:cNvSpPr txBox="1">
                <a:spLocks noRot="1" noChangeAspect="1" noMove="1" noResize="1" noEditPoints="1" noAdjustHandles="1" noChangeArrowheads="1" noChangeShapeType="1" noTextEdit="1"/>
              </p:cNvSpPr>
              <p:nvPr/>
            </p:nvSpPr>
            <p:spPr>
              <a:xfrm>
                <a:off x="7756586" y="5779857"/>
                <a:ext cx="746218" cy="932628"/>
              </a:xfrm>
              <a:prstGeom prst="rect">
                <a:avLst/>
              </a:prstGeom>
              <a:blipFill>
                <a:blip r:embed="rId5"/>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19D1CACE-08B2-4B42-B27C-3E9AA00CD7FB}"/>
                  </a:ext>
                </a:extLst>
              </p:cNvPr>
              <p:cNvSpPr txBox="1"/>
              <p:nvPr/>
            </p:nvSpPr>
            <p:spPr>
              <a:xfrm>
                <a:off x="10115290" y="1273854"/>
                <a:ext cx="457102" cy="777777"/>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1632"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1632" b="0" i="0" u="none" strike="noStrike" kern="1200" cap="none" spc="0" normalizeH="0" baseline="0" noProof="0">
                              <a:ln>
                                <a:noFill/>
                              </a:ln>
                              <a:solidFill>
                                <a:prstClr val="black"/>
                              </a:solidFill>
                              <a:effectLst/>
                              <a:uLnTx/>
                              <a:uFillTx/>
                              <a:latin typeface="Calibri" panose="020F0502020204030204"/>
                              <a:ea typeface="+mn-ea"/>
                              <a:cs typeface="+mn-cs"/>
                            </a:rPr>
                            <m:t>s</m:t>
                          </m:r>
                          <m:r>
                            <m:rPr>
                              <m:nor/>
                            </m:rPr>
                            <a:rPr kumimoji="0" lang="en-CA" sz="1632"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1632"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8" name="TextBox 257">
                <a:extLst>
                  <a:ext uri="{FF2B5EF4-FFF2-40B4-BE49-F238E27FC236}">
                    <a16:creationId xmlns:a16="http://schemas.microsoft.com/office/drawing/2014/main" id="{19D1CACE-08B2-4B42-B27C-3E9AA00CD7FB}"/>
                  </a:ext>
                </a:extLst>
              </p:cNvPr>
              <p:cNvSpPr txBox="1">
                <a:spLocks noRot="1" noChangeAspect="1" noMove="1" noResize="1" noEditPoints="1" noAdjustHandles="1" noChangeArrowheads="1" noChangeShapeType="1" noTextEdit="1"/>
              </p:cNvSpPr>
              <p:nvPr/>
            </p:nvSpPr>
            <p:spPr>
              <a:xfrm>
                <a:off x="10115290" y="1273854"/>
                <a:ext cx="457102" cy="777777"/>
              </a:xfrm>
              <a:prstGeom prst="rect">
                <a:avLst/>
              </a:prstGeom>
              <a:blipFill>
                <a:blip r:embed="rId6"/>
                <a:stretch>
                  <a:fillRect r="-12000"/>
                </a:stretch>
              </a:blipFill>
              <a:ln w="28575">
                <a:noFill/>
              </a:ln>
            </p:spPr>
            <p:txBody>
              <a:bodyPr/>
              <a:lstStyle/>
              <a:p>
                <a:r>
                  <a:rPr lang="en-US">
                    <a:noFill/>
                  </a:rPr>
                  <a:t> </a:t>
                </a:r>
              </a:p>
            </p:txBody>
          </p:sp>
        </mc:Fallback>
      </mc:AlternateContent>
      <p:cxnSp>
        <p:nvCxnSpPr>
          <p:cNvPr id="263" name="Straight Arrow Connector 262">
            <a:extLst>
              <a:ext uri="{FF2B5EF4-FFF2-40B4-BE49-F238E27FC236}">
                <a16:creationId xmlns:a16="http://schemas.microsoft.com/office/drawing/2014/main" id="{8E2BDAE5-149F-534F-8674-801580C5286C}"/>
              </a:ext>
            </a:extLst>
          </p:cNvPr>
          <p:cNvCxnSpPr>
            <a:cxnSpLocks/>
            <a:stCxn id="237" idx="1"/>
            <a:endCxn id="258" idx="1"/>
          </p:cNvCxnSpPr>
          <p:nvPr/>
        </p:nvCxnSpPr>
        <p:spPr>
          <a:xfrm flipV="1">
            <a:off x="8762584" y="1662743"/>
            <a:ext cx="1352706" cy="580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77F3F239-B6CC-4841-A757-1ED460E51C44}"/>
              </a:ext>
            </a:extLst>
          </p:cNvPr>
          <p:cNvSpPr txBox="1"/>
          <p:nvPr/>
        </p:nvSpPr>
        <p:spPr>
          <a:xfrm>
            <a:off x="8919065" y="3699851"/>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Noisy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argmax</a:t>
            </a:r>
          </a:p>
        </p:txBody>
      </p:sp>
      <p:cxnSp>
        <p:nvCxnSpPr>
          <p:cNvPr id="273" name="Straight Arrow Connector 272">
            <a:extLst>
              <a:ext uri="{FF2B5EF4-FFF2-40B4-BE49-F238E27FC236}">
                <a16:creationId xmlns:a16="http://schemas.microsoft.com/office/drawing/2014/main" id="{76E57BF8-6D32-6C4D-BEF6-D5D090FF24C5}"/>
              </a:ext>
            </a:extLst>
          </p:cNvPr>
          <p:cNvCxnSpPr>
            <a:cxnSpLocks/>
            <a:stCxn id="254" idx="3"/>
            <a:endCxn id="276" idx="1"/>
          </p:cNvCxnSpPr>
          <p:nvPr/>
        </p:nvCxnSpPr>
        <p:spPr>
          <a:xfrm flipV="1">
            <a:off x="8502804" y="6244647"/>
            <a:ext cx="1074885" cy="1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2C731E87-D836-8B4C-9514-C2DB8DEE97F5}"/>
              </a:ext>
            </a:extLst>
          </p:cNvPr>
          <p:cNvSpPr txBox="1"/>
          <p:nvPr/>
        </p:nvSpPr>
        <p:spPr>
          <a:xfrm>
            <a:off x="8388217" y="5858251"/>
            <a:ext cx="121751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Gaussian noise</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200A64D1-D85C-7F45-82C2-40BA0805261C}"/>
                  </a:ext>
                </a:extLst>
              </p:cNvPr>
              <p:cNvSpPr txBox="1"/>
              <p:nvPr/>
            </p:nvSpPr>
            <p:spPr>
              <a:xfrm>
                <a:off x="9577689" y="5778333"/>
                <a:ext cx="2118797"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𝐷𝑃</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𝑁𝑜𝑖𝑠𝑒</m:t>
                      </m:r>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200A64D1-D85C-7F45-82C2-40BA0805261C}"/>
                  </a:ext>
                </a:extLst>
              </p:cNvPr>
              <p:cNvSpPr txBox="1">
                <a:spLocks noRot="1" noChangeAspect="1" noMove="1" noResize="1" noEditPoints="1" noAdjustHandles="1" noChangeArrowheads="1" noChangeShapeType="1" noTextEdit="1"/>
              </p:cNvSpPr>
              <p:nvPr/>
            </p:nvSpPr>
            <p:spPr>
              <a:xfrm>
                <a:off x="9577689" y="5778333"/>
                <a:ext cx="2118797" cy="932628"/>
              </a:xfrm>
              <a:prstGeom prst="rect">
                <a:avLst/>
              </a:prstGeom>
              <a:blipFill>
                <a:blip r:embed="rId7"/>
                <a:stretch>
                  <a:fillRect/>
                </a:stretch>
              </a:blipFill>
              <a:ln w="28575">
                <a:noFill/>
              </a:ln>
            </p:spPr>
            <p:txBody>
              <a:bodyPr/>
              <a:lstStyle/>
              <a:p>
                <a:r>
                  <a:rPr lang="en-US">
                    <a:noFill/>
                  </a:rPr>
                  <a:t> </a:t>
                </a:r>
              </a:p>
            </p:txBody>
          </p:sp>
        </mc:Fallback>
      </mc:AlternateContent>
      <p:sp>
        <p:nvSpPr>
          <p:cNvPr id="284" name="TextBox 283">
            <a:extLst>
              <a:ext uri="{FF2B5EF4-FFF2-40B4-BE49-F238E27FC236}">
                <a16:creationId xmlns:a16="http://schemas.microsoft.com/office/drawing/2014/main" id="{6426711E-D34E-9F42-B9FC-478779E11FE6}"/>
              </a:ext>
            </a:extLst>
          </p:cNvPr>
          <p:cNvSpPr txBox="1"/>
          <p:nvPr/>
        </p:nvSpPr>
        <p:spPr>
          <a:xfrm>
            <a:off x="10921978" y="3726777"/>
            <a:ext cx="831338"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 </a:t>
            </a:r>
          </a:p>
        </p:txBody>
      </p:sp>
      <p:sp>
        <p:nvSpPr>
          <p:cNvPr id="290" name="TextBox 289">
            <a:extLst>
              <a:ext uri="{FF2B5EF4-FFF2-40B4-BE49-F238E27FC236}">
                <a16:creationId xmlns:a16="http://schemas.microsoft.com/office/drawing/2014/main" id="{F6C8BD0C-FFC8-FC47-B8C0-830350DC40D9}"/>
              </a:ext>
            </a:extLst>
          </p:cNvPr>
          <p:cNvSpPr txBox="1"/>
          <p:nvPr/>
        </p:nvSpPr>
        <p:spPr>
          <a:xfrm rot="5400000">
            <a:off x="7848089" y="1526809"/>
            <a:ext cx="423415" cy="29854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40"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62A7C2B-BDA9-F044-A62D-38D3C7938E1C}"/>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31" name="TextBox 130">
            <a:extLst>
              <a:ext uri="{FF2B5EF4-FFF2-40B4-BE49-F238E27FC236}">
                <a16:creationId xmlns:a16="http://schemas.microsoft.com/office/drawing/2014/main" id="{0468EBC9-E2DB-5E42-8D57-053724B4B2E2}"/>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2862710-BC16-C74F-A43D-3E9A62A0E3FC}"/>
              </a:ext>
            </a:extLst>
          </p:cNvPr>
          <p:cNvGrpSpPr/>
          <p:nvPr/>
        </p:nvGrpSpPr>
        <p:grpSpPr>
          <a:xfrm>
            <a:off x="168108" y="3022675"/>
            <a:ext cx="488434" cy="487638"/>
            <a:chOff x="6005468" y="4642183"/>
            <a:chExt cx="1316736" cy="1314591"/>
          </a:xfrm>
        </p:grpSpPr>
        <p:sp>
          <p:nvSpPr>
            <p:cNvPr id="7" name="Oval 6">
              <a:extLst>
                <a:ext uri="{FF2B5EF4-FFF2-40B4-BE49-F238E27FC236}">
                  <a16:creationId xmlns:a16="http://schemas.microsoft.com/office/drawing/2014/main" id="{DF42E859-6BCE-184B-9603-C212DE449D91}"/>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F5D081F-B155-DF42-B8C4-997A7A23D0F0}"/>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133" name="Group 132">
            <a:extLst>
              <a:ext uri="{FF2B5EF4-FFF2-40B4-BE49-F238E27FC236}">
                <a16:creationId xmlns:a16="http://schemas.microsoft.com/office/drawing/2014/main" id="{59E46EB6-2EF2-DA4D-A9A7-BB9B6E2B524B}"/>
              </a:ext>
            </a:extLst>
          </p:cNvPr>
          <p:cNvGrpSpPr/>
          <p:nvPr/>
        </p:nvGrpSpPr>
        <p:grpSpPr>
          <a:xfrm>
            <a:off x="4870911" y="3070376"/>
            <a:ext cx="488434" cy="487638"/>
            <a:chOff x="5998464" y="4616263"/>
            <a:chExt cx="1316736" cy="1314591"/>
          </a:xfrm>
        </p:grpSpPr>
        <p:sp>
          <p:nvSpPr>
            <p:cNvPr id="135" name="Oval 134">
              <a:extLst>
                <a:ext uri="{FF2B5EF4-FFF2-40B4-BE49-F238E27FC236}">
                  <a16:creationId xmlns:a16="http://schemas.microsoft.com/office/drawing/2014/main" id="{32F4E5BF-32A8-E640-B447-50C521CC59C2}"/>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A842B0AB-05C1-364C-B696-F499F09063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38" name="Group 137">
            <a:extLst>
              <a:ext uri="{FF2B5EF4-FFF2-40B4-BE49-F238E27FC236}">
                <a16:creationId xmlns:a16="http://schemas.microsoft.com/office/drawing/2014/main" id="{F2F2FA5D-34E4-344D-B67E-F9D11E9FA669}"/>
              </a:ext>
            </a:extLst>
          </p:cNvPr>
          <p:cNvGrpSpPr/>
          <p:nvPr/>
        </p:nvGrpSpPr>
        <p:grpSpPr>
          <a:xfrm>
            <a:off x="6934108" y="3100510"/>
            <a:ext cx="488434" cy="487638"/>
            <a:chOff x="5998464" y="4616263"/>
            <a:chExt cx="1316736" cy="1314591"/>
          </a:xfrm>
        </p:grpSpPr>
        <p:sp>
          <p:nvSpPr>
            <p:cNvPr id="142" name="Oval 141">
              <a:extLst>
                <a:ext uri="{FF2B5EF4-FFF2-40B4-BE49-F238E27FC236}">
                  <a16:creationId xmlns:a16="http://schemas.microsoft.com/office/drawing/2014/main" id="{4771FF2C-9534-6040-A3D6-B877ACF7A114}"/>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70871553-1EB8-8B44-9C1B-39452FF782CD}"/>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44" name="Group 143">
            <a:extLst>
              <a:ext uri="{FF2B5EF4-FFF2-40B4-BE49-F238E27FC236}">
                <a16:creationId xmlns:a16="http://schemas.microsoft.com/office/drawing/2014/main" id="{8DB59F84-FB47-A546-8EC8-42F512C22A10}"/>
              </a:ext>
            </a:extLst>
          </p:cNvPr>
          <p:cNvGrpSpPr/>
          <p:nvPr/>
        </p:nvGrpSpPr>
        <p:grpSpPr>
          <a:xfrm>
            <a:off x="7706191" y="4742281"/>
            <a:ext cx="488434" cy="487638"/>
            <a:chOff x="5998464" y="4616263"/>
            <a:chExt cx="1316736" cy="1314591"/>
          </a:xfrm>
        </p:grpSpPr>
        <p:sp>
          <p:nvSpPr>
            <p:cNvPr id="145" name="Oval 144">
              <a:extLst>
                <a:ext uri="{FF2B5EF4-FFF2-40B4-BE49-F238E27FC236}">
                  <a16:creationId xmlns:a16="http://schemas.microsoft.com/office/drawing/2014/main" id="{8DB07943-5F02-854B-8065-318846CE4F80}"/>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A921F470-56A4-474E-9416-D37B8F77BA99}"/>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48" name="Group 147">
            <a:extLst>
              <a:ext uri="{FF2B5EF4-FFF2-40B4-BE49-F238E27FC236}">
                <a16:creationId xmlns:a16="http://schemas.microsoft.com/office/drawing/2014/main" id="{3101D785-7021-FB49-9016-45C1CACEAD82}"/>
              </a:ext>
            </a:extLst>
          </p:cNvPr>
          <p:cNvGrpSpPr/>
          <p:nvPr/>
        </p:nvGrpSpPr>
        <p:grpSpPr>
          <a:xfrm>
            <a:off x="10102538" y="3468891"/>
            <a:ext cx="496332" cy="487638"/>
            <a:chOff x="5998464" y="4616263"/>
            <a:chExt cx="1316736" cy="1314591"/>
          </a:xfrm>
        </p:grpSpPr>
        <p:sp>
          <p:nvSpPr>
            <p:cNvPr id="149" name="Oval 148">
              <a:extLst>
                <a:ext uri="{FF2B5EF4-FFF2-40B4-BE49-F238E27FC236}">
                  <a16:creationId xmlns:a16="http://schemas.microsoft.com/office/drawing/2014/main" id="{3E880126-884B-B94E-BDC1-CB7108B03622}"/>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4661BD5-7B5F-A84B-A1C9-035309585760}"/>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cxnSp>
        <p:nvCxnSpPr>
          <p:cNvPr id="167" name="Straight Arrow Connector 166">
            <a:extLst>
              <a:ext uri="{FF2B5EF4-FFF2-40B4-BE49-F238E27FC236}">
                <a16:creationId xmlns:a16="http://schemas.microsoft.com/office/drawing/2014/main" id="{6C4701AA-61A9-49C4-93FA-01B9E9D74840}"/>
              </a:ext>
            </a:extLst>
          </p:cNvPr>
          <p:cNvCxnSpPr>
            <a:cxnSpLocks/>
            <a:endCxn id="86"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0AD8B3E-7732-4265-8EC5-8B68A064FC56}"/>
              </a:ext>
            </a:extLst>
          </p:cNvPr>
          <p:cNvCxnSpPr>
            <a:cxnSpLocks/>
            <a:stCxn id="109" idx="3"/>
            <a:endCxn id="143" idx="1"/>
          </p:cNvCxnSpPr>
          <p:nvPr/>
        </p:nvCxnSpPr>
        <p:spPr>
          <a:xfrm flipV="1">
            <a:off x="4406580" y="3355205"/>
            <a:ext cx="2545048" cy="3147406"/>
          </a:xfrm>
          <a:prstGeom prst="bentConnector3">
            <a:avLst>
              <a:gd name="adj1" fmla="val 857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B0F8B1B0-6574-46EE-910E-80048DC93E1E}"/>
              </a:ext>
            </a:extLst>
          </p:cNvPr>
          <p:cNvCxnSpPr>
            <a:cxnSpLocks/>
            <a:stCxn id="143" idx="2"/>
            <a:endCxn id="254" idx="1"/>
          </p:cNvCxnSpPr>
          <p:nvPr/>
        </p:nvCxnSpPr>
        <p:spPr>
          <a:xfrm rot="16200000" flipH="1">
            <a:off x="6120541" y="4610125"/>
            <a:ext cx="2690687" cy="58140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42B80B20-3301-4CB0-8DB1-AD6804FAD07F}"/>
              </a:ext>
            </a:extLst>
          </p:cNvPr>
          <p:cNvCxnSpPr>
            <a:cxnSpLocks/>
            <a:stCxn id="184" idx="3"/>
            <a:endCxn id="143" idx="1"/>
          </p:cNvCxnSpPr>
          <p:nvPr/>
        </p:nvCxnSpPr>
        <p:spPr>
          <a:xfrm>
            <a:off x="6225539" y="2036180"/>
            <a:ext cx="726089" cy="1319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1505E05E-8B32-472D-AE6F-441E49D2FD5E}"/>
              </a:ext>
            </a:extLst>
          </p:cNvPr>
          <p:cNvCxnSpPr>
            <a:cxnSpLocks/>
            <a:stCxn id="142" idx="0"/>
            <a:endCxn id="233" idx="1"/>
          </p:cNvCxnSpPr>
          <p:nvPr/>
        </p:nvCxnSpPr>
        <p:spPr>
          <a:xfrm rot="5400000" flipH="1" flipV="1">
            <a:off x="6831898" y="2362335"/>
            <a:ext cx="1084603" cy="39174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A0E510AC-3CBE-4B83-981F-9A6361A4D688}"/>
              </a:ext>
            </a:extLst>
          </p:cNvPr>
          <p:cNvSpPr txBox="1"/>
          <p:nvPr/>
        </p:nvSpPr>
        <p:spPr>
          <a:xfrm>
            <a:off x="6920852" y="3628210"/>
            <a:ext cx="1227792"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ŝ</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1B11748-1671-472B-B853-C8334302136A}"/>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6DD5B946-3177-42CE-ABCD-EC0DB33E6324}"/>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E5DFCCAC-798D-46A0-ABDE-32D0DE431308}"/>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C863994-0725-450F-B3C7-2E991A76926F}"/>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5202976-6416-494C-98E6-C0A32C072D23}"/>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2BA98F8-38D8-4915-B91A-E4CDA875A6E7}"/>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2F4C55C7-48F5-4991-9660-C628147FB03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080BCB23-5B38-4AA0-829F-B22C421FAEBE}"/>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C10BB2A5-7C7B-4FBD-8399-B01868771E6D}"/>
              </a:ext>
            </a:extLst>
          </p:cNvPr>
          <p:cNvCxnSpPr>
            <a:cxnSpLocks/>
            <a:stCxn id="96" idx="6"/>
            <a:endCxn id="99"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7B619BA2-3BB6-4DF7-90C2-633F0E71311A}"/>
              </a:ext>
            </a:extLst>
          </p:cNvPr>
          <p:cNvCxnSpPr>
            <a:cxnSpLocks/>
            <a:stCxn id="98" idx="6"/>
            <a:endCxn id="100"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107" name="Straight Connector 106">
            <a:extLst>
              <a:ext uri="{FF2B5EF4-FFF2-40B4-BE49-F238E27FC236}">
                <a16:creationId xmlns:a16="http://schemas.microsoft.com/office/drawing/2014/main" id="{A3375083-5183-401D-835B-6F17D1DBF5E2}"/>
              </a:ext>
            </a:extLst>
          </p:cNvPr>
          <p:cNvCxnSpPr>
            <a:cxnSpLocks/>
            <a:stCxn id="98" idx="6"/>
            <a:endCxn id="99"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108" name="Straight Connector 107">
            <a:extLst>
              <a:ext uri="{FF2B5EF4-FFF2-40B4-BE49-F238E27FC236}">
                <a16:creationId xmlns:a16="http://schemas.microsoft.com/office/drawing/2014/main" id="{F7C0592A-8476-47E6-BC10-326B3EEF0949}"/>
              </a:ext>
            </a:extLst>
          </p:cNvPr>
          <p:cNvCxnSpPr>
            <a:cxnSpLocks/>
            <a:stCxn id="100" idx="2"/>
            <a:endCxn id="96"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110" name="Straight Connector 109">
            <a:extLst>
              <a:ext uri="{FF2B5EF4-FFF2-40B4-BE49-F238E27FC236}">
                <a16:creationId xmlns:a16="http://schemas.microsoft.com/office/drawing/2014/main" id="{C46CE0BA-BA85-488E-B8A1-1CF63AA807BC}"/>
              </a:ext>
            </a:extLst>
          </p:cNvPr>
          <p:cNvCxnSpPr>
            <a:cxnSpLocks/>
            <a:stCxn id="101" idx="1"/>
            <a:endCxn id="98"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111" name="Straight Connector 110">
            <a:extLst>
              <a:ext uri="{FF2B5EF4-FFF2-40B4-BE49-F238E27FC236}">
                <a16:creationId xmlns:a16="http://schemas.microsoft.com/office/drawing/2014/main" id="{D7567A3F-0CE3-4B4D-873B-A2EEA0686FF7}"/>
              </a:ext>
            </a:extLst>
          </p:cNvPr>
          <p:cNvCxnSpPr>
            <a:cxnSpLocks/>
            <a:stCxn id="101" idx="1"/>
            <a:endCxn id="96"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112" name="Straight Connector 111">
            <a:extLst>
              <a:ext uri="{FF2B5EF4-FFF2-40B4-BE49-F238E27FC236}">
                <a16:creationId xmlns:a16="http://schemas.microsoft.com/office/drawing/2014/main" id="{06A3687F-1505-4484-814E-8372623C3BF0}"/>
              </a:ext>
            </a:extLst>
          </p:cNvPr>
          <p:cNvCxnSpPr>
            <a:cxnSpLocks/>
            <a:stCxn id="102" idx="2"/>
            <a:endCxn id="99"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113" name="Straight Connector 112">
            <a:extLst>
              <a:ext uri="{FF2B5EF4-FFF2-40B4-BE49-F238E27FC236}">
                <a16:creationId xmlns:a16="http://schemas.microsoft.com/office/drawing/2014/main" id="{EF07A638-BA1E-4DA8-B6C7-A6C452CF3DC6}"/>
              </a:ext>
            </a:extLst>
          </p:cNvPr>
          <p:cNvCxnSpPr>
            <a:cxnSpLocks/>
            <a:stCxn id="103" idx="2"/>
            <a:endCxn id="99"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114" name="Straight Connector 113">
            <a:extLst>
              <a:ext uri="{FF2B5EF4-FFF2-40B4-BE49-F238E27FC236}">
                <a16:creationId xmlns:a16="http://schemas.microsoft.com/office/drawing/2014/main" id="{26162AB0-1652-40FD-BF21-75D960ED009D}"/>
              </a:ext>
            </a:extLst>
          </p:cNvPr>
          <p:cNvCxnSpPr>
            <a:cxnSpLocks/>
            <a:stCxn id="102" idx="2"/>
            <a:endCxn id="100"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115" name="Straight Connector 114">
            <a:extLst>
              <a:ext uri="{FF2B5EF4-FFF2-40B4-BE49-F238E27FC236}">
                <a16:creationId xmlns:a16="http://schemas.microsoft.com/office/drawing/2014/main" id="{DF07A682-C5BD-4417-AC38-D5F0E99D940F}"/>
              </a:ext>
            </a:extLst>
          </p:cNvPr>
          <p:cNvCxnSpPr>
            <a:cxnSpLocks/>
            <a:endCxn id="100"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116" name="Straight Connector 115">
            <a:extLst>
              <a:ext uri="{FF2B5EF4-FFF2-40B4-BE49-F238E27FC236}">
                <a16:creationId xmlns:a16="http://schemas.microsoft.com/office/drawing/2014/main" id="{5DDC34F9-A5F6-442C-8B49-96A1BD007268}"/>
              </a:ext>
            </a:extLst>
          </p:cNvPr>
          <p:cNvCxnSpPr>
            <a:cxnSpLocks/>
            <a:stCxn id="103" idx="2"/>
            <a:endCxn id="101"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117" name="Straight Connector 116">
            <a:extLst>
              <a:ext uri="{FF2B5EF4-FFF2-40B4-BE49-F238E27FC236}">
                <a16:creationId xmlns:a16="http://schemas.microsoft.com/office/drawing/2014/main" id="{8B7E24A1-8336-414D-9C62-ED6EF4E5C73A}"/>
              </a:ext>
            </a:extLst>
          </p:cNvPr>
          <p:cNvCxnSpPr>
            <a:cxnSpLocks/>
            <a:stCxn id="102" idx="2"/>
            <a:endCxn id="101"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121" name="Connector: Elbow 120">
            <a:extLst>
              <a:ext uri="{FF2B5EF4-FFF2-40B4-BE49-F238E27FC236}">
                <a16:creationId xmlns:a16="http://schemas.microsoft.com/office/drawing/2014/main" id="{0ECFB2E2-645E-407C-97FD-C8B371A7DD1D}"/>
              </a:ext>
            </a:extLst>
          </p:cNvPr>
          <p:cNvCxnSpPr>
            <a:cxnSpLocks/>
            <a:stCxn id="86" idx="2"/>
            <a:endCxn id="109"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CaPC Protocol</a:t>
            </a:r>
          </a:p>
        </p:txBody>
      </p:sp>
      <p:sp>
        <p:nvSpPr>
          <p:cNvPr id="154" name="Oval 153">
            <a:extLst>
              <a:ext uri="{FF2B5EF4-FFF2-40B4-BE49-F238E27FC236}">
                <a16:creationId xmlns:a16="http://schemas.microsoft.com/office/drawing/2014/main" id="{0D1B9909-40EB-4066-8860-1F9998EB0ADA}"/>
              </a:ext>
            </a:extLst>
          </p:cNvPr>
          <p:cNvSpPr/>
          <p:nvPr/>
        </p:nvSpPr>
        <p:spPr bwMode="auto">
          <a:xfrm>
            <a:off x="2048687"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7905C6D7-284F-4DC0-984A-29BB63CEDD95}"/>
              </a:ext>
            </a:extLst>
          </p:cNvPr>
          <p:cNvSpPr/>
          <p:nvPr/>
        </p:nvSpPr>
        <p:spPr bwMode="auto">
          <a:xfrm>
            <a:off x="2048687"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52CBC21-4401-4E15-A072-6790F740818B}"/>
              </a:ext>
            </a:extLst>
          </p:cNvPr>
          <p:cNvSpPr/>
          <p:nvPr/>
        </p:nvSpPr>
        <p:spPr bwMode="auto">
          <a:xfrm>
            <a:off x="2626238" y="908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2C4D843C-100B-479F-91DE-EDEC9F5FA3C4}"/>
              </a:ext>
            </a:extLst>
          </p:cNvPr>
          <p:cNvSpPr/>
          <p:nvPr/>
        </p:nvSpPr>
        <p:spPr bwMode="auto">
          <a:xfrm>
            <a:off x="2629813" y="147202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8EDE8223-FAC8-4257-9048-C6417979F617}"/>
              </a:ext>
            </a:extLst>
          </p:cNvPr>
          <p:cNvSpPr/>
          <p:nvPr/>
        </p:nvSpPr>
        <p:spPr bwMode="auto">
          <a:xfrm>
            <a:off x="2626238" y="207085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737D61F4-9295-4E7B-8A8A-6D70234AABC6}"/>
              </a:ext>
            </a:extLst>
          </p:cNvPr>
          <p:cNvSpPr/>
          <p:nvPr/>
        </p:nvSpPr>
        <p:spPr bwMode="auto">
          <a:xfrm>
            <a:off x="3210939"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69649DAB-2BB1-4D9E-8D99-45C090BD7D8E}"/>
              </a:ext>
            </a:extLst>
          </p:cNvPr>
          <p:cNvSpPr/>
          <p:nvPr/>
        </p:nvSpPr>
        <p:spPr bwMode="auto">
          <a:xfrm>
            <a:off x="3210939"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CA2F98A-E988-45ED-93BF-2940582324C6}"/>
              </a:ext>
            </a:extLst>
          </p:cNvPr>
          <p:cNvCxnSpPr>
            <a:cxnSpLocks/>
            <a:stCxn id="154" idx="6"/>
            <a:endCxn id="156" idx="3"/>
          </p:cNvCxnSpPr>
          <p:nvPr/>
        </p:nvCxnSpPr>
        <p:spPr>
          <a:xfrm flipV="1">
            <a:off x="2452099" y="1252273"/>
            <a:ext cx="233217" cy="91762"/>
          </a:xfrm>
          <a:prstGeom prst="line">
            <a:avLst/>
          </a:prstGeom>
          <a:noFill/>
          <a:ln w="9525" cap="flat" cmpd="sng" algn="ctr">
            <a:solidFill>
              <a:srgbClr val="505050"/>
            </a:solidFill>
            <a:prstDash val="solid"/>
            <a:headEnd type="none"/>
            <a:tailEnd type="none"/>
          </a:ln>
          <a:effectLst/>
        </p:spPr>
      </p:cxnSp>
      <p:cxnSp>
        <p:nvCxnSpPr>
          <p:cNvPr id="162" name="Straight Connector 161">
            <a:extLst>
              <a:ext uri="{FF2B5EF4-FFF2-40B4-BE49-F238E27FC236}">
                <a16:creationId xmlns:a16="http://schemas.microsoft.com/office/drawing/2014/main" id="{2C95ED68-39C1-4DA4-BAFC-101DD5FF7B89}"/>
              </a:ext>
            </a:extLst>
          </p:cNvPr>
          <p:cNvCxnSpPr>
            <a:cxnSpLocks/>
            <a:stCxn id="155" idx="6"/>
            <a:endCxn id="157" idx="2"/>
          </p:cNvCxnSpPr>
          <p:nvPr/>
        </p:nvCxnSpPr>
        <p:spPr>
          <a:xfrm flipV="1">
            <a:off x="2452099" y="1673197"/>
            <a:ext cx="177714" cy="196489"/>
          </a:xfrm>
          <a:prstGeom prst="line">
            <a:avLst/>
          </a:prstGeom>
          <a:noFill/>
          <a:ln w="9525" cap="flat" cmpd="sng" algn="ctr">
            <a:solidFill>
              <a:srgbClr val="505050"/>
            </a:solidFill>
            <a:prstDash val="solid"/>
            <a:headEnd type="none"/>
            <a:tailEnd type="none"/>
          </a:ln>
          <a:effectLst/>
        </p:spPr>
      </p:cxnSp>
      <p:cxnSp>
        <p:nvCxnSpPr>
          <p:cNvPr id="164" name="Straight Connector 163">
            <a:extLst>
              <a:ext uri="{FF2B5EF4-FFF2-40B4-BE49-F238E27FC236}">
                <a16:creationId xmlns:a16="http://schemas.microsoft.com/office/drawing/2014/main" id="{00BA16B8-C77F-49AE-BA3E-28300FDD484B}"/>
              </a:ext>
            </a:extLst>
          </p:cNvPr>
          <p:cNvCxnSpPr>
            <a:cxnSpLocks/>
            <a:stCxn id="155" idx="6"/>
            <a:endCxn id="156" idx="3"/>
          </p:cNvCxnSpPr>
          <p:nvPr/>
        </p:nvCxnSpPr>
        <p:spPr>
          <a:xfrm flipV="1">
            <a:off x="2452099" y="1252273"/>
            <a:ext cx="233217" cy="617413"/>
          </a:xfrm>
          <a:prstGeom prst="line">
            <a:avLst/>
          </a:prstGeom>
          <a:noFill/>
          <a:ln w="9525" cap="flat" cmpd="sng" algn="ctr">
            <a:solidFill>
              <a:srgbClr val="505050"/>
            </a:solidFill>
            <a:prstDash val="solid"/>
            <a:headEnd type="none"/>
            <a:tailEnd type="none"/>
          </a:ln>
          <a:effectLst/>
        </p:spPr>
      </p:cxnSp>
      <p:cxnSp>
        <p:nvCxnSpPr>
          <p:cNvPr id="165" name="Straight Connector 164">
            <a:extLst>
              <a:ext uri="{FF2B5EF4-FFF2-40B4-BE49-F238E27FC236}">
                <a16:creationId xmlns:a16="http://schemas.microsoft.com/office/drawing/2014/main" id="{8A30AF76-4C64-4DC2-AC85-AB74CC691D7A}"/>
              </a:ext>
            </a:extLst>
          </p:cNvPr>
          <p:cNvCxnSpPr>
            <a:cxnSpLocks/>
            <a:stCxn id="157" idx="2"/>
            <a:endCxn id="154" idx="6"/>
          </p:cNvCxnSpPr>
          <p:nvPr/>
        </p:nvCxnSpPr>
        <p:spPr>
          <a:xfrm flipH="1" flipV="1">
            <a:off x="2452099" y="1344035"/>
            <a:ext cx="177714" cy="329162"/>
          </a:xfrm>
          <a:prstGeom prst="line">
            <a:avLst/>
          </a:prstGeom>
          <a:noFill/>
          <a:ln w="9525" cap="flat" cmpd="sng" algn="ctr">
            <a:solidFill>
              <a:srgbClr val="505050"/>
            </a:solidFill>
            <a:prstDash val="solid"/>
            <a:headEnd type="none"/>
            <a:tailEnd type="none"/>
          </a:ln>
          <a:effectLst/>
        </p:spPr>
      </p:cxnSp>
      <p:cxnSp>
        <p:nvCxnSpPr>
          <p:cNvPr id="170" name="Straight Connector 169">
            <a:extLst>
              <a:ext uri="{FF2B5EF4-FFF2-40B4-BE49-F238E27FC236}">
                <a16:creationId xmlns:a16="http://schemas.microsoft.com/office/drawing/2014/main" id="{D2B72D3D-E3BB-45AC-AB0D-B5D2ACAE9519}"/>
              </a:ext>
            </a:extLst>
          </p:cNvPr>
          <p:cNvCxnSpPr>
            <a:cxnSpLocks/>
            <a:stCxn id="158" idx="1"/>
            <a:endCxn id="155" idx="6"/>
          </p:cNvCxnSpPr>
          <p:nvPr/>
        </p:nvCxnSpPr>
        <p:spPr>
          <a:xfrm flipH="1" flipV="1">
            <a:off x="2452099" y="1869686"/>
            <a:ext cx="233217" cy="260089"/>
          </a:xfrm>
          <a:prstGeom prst="line">
            <a:avLst/>
          </a:prstGeom>
          <a:noFill/>
          <a:ln w="9525" cap="flat" cmpd="sng" algn="ctr">
            <a:solidFill>
              <a:srgbClr val="505050"/>
            </a:solidFill>
            <a:prstDash val="solid"/>
            <a:headEnd type="none"/>
            <a:tailEnd type="none"/>
          </a:ln>
          <a:effectLst/>
        </p:spPr>
      </p:cxnSp>
      <p:cxnSp>
        <p:nvCxnSpPr>
          <p:cNvPr id="172" name="Straight Connector 171">
            <a:extLst>
              <a:ext uri="{FF2B5EF4-FFF2-40B4-BE49-F238E27FC236}">
                <a16:creationId xmlns:a16="http://schemas.microsoft.com/office/drawing/2014/main" id="{383525C8-5CB4-4C85-9BD2-5F91E29B7F6E}"/>
              </a:ext>
            </a:extLst>
          </p:cNvPr>
          <p:cNvCxnSpPr>
            <a:cxnSpLocks/>
            <a:stCxn id="158" idx="1"/>
            <a:endCxn id="154" idx="6"/>
          </p:cNvCxnSpPr>
          <p:nvPr/>
        </p:nvCxnSpPr>
        <p:spPr>
          <a:xfrm flipH="1" flipV="1">
            <a:off x="2452099" y="1344035"/>
            <a:ext cx="233217" cy="785740"/>
          </a:xfrm>
          <a:prstGeom prst="line">
            <a:avLst/>
          </a:prstGeom>
          <a:noFill/>
          <a:ln w="9525" cap="flat" cmpd="sng" algn="ctr">
            <a:solidFill>
              <a:srgbClr val="505050"/>
            </a:solidFill>
            <a:prstDash val="solid"/>
            <a:headEnd type="none"/>
            <a:tailEnd type="none"/>
          </a:ln>
          <a:effectLst/>
        </p:spPr>
      </p:cxnSp>
      <p:cxnSp>
        <p:nvCxnSpPr>
          <p:cNvPr id="173" name="Straight Connector 172">
            <a:extLst>
              <a:ext uri="{FF2B5EF4-FFF2-40B4-BE49-F238E27FC236}">
                <a16:creationId xmlns:a16="http://schemas.microsoft.com/office/drawing/2014/main" id="{747EDD0D-5555-4A9A-BF42-84B2A6C9FD0F}"/>
              </a:ext>
            </a:extLst>
          </p:cNvPr>
          <p:cNvCxnSpPr>
            <a:cxnSpLocks/>
            <a:stCxn id="159" idx="2"/>
            <a:endCxn id="156" idx="5"/>
          </p:cNvCxnSpPr>
          <p:nvPr/>
        </p:nvCxnSpPr>
        <p:spPr>
          <a:xfrm flipH="1" flipV="1">
            <a:off x="2970572" y="1252273"/>
            <a:ext cx="240367" cy="91762"/>
          </a:xfrm>
          <a:prstGeom prst="line">
            <a:avLst/>
          </a:prstGeom>
          <a:noFill/>
          <a:ln w="9525" cap="flat" cmpd="sng" algn="ctr">
            <a:solidFill>
              <a:srgbClr val="505050"/>
            </a:solidFill>
            <a:prstDash val="solid"/>
            <a:headEnd type="none"/>
            <a:tailEnd type="none"/>
          </a:ln>
          <a:effectLst/>
        </p:spPr>
      </p:cxnSp>
      <p:cxnSp>
        <p:nvCxnSpPr>
          <p:cNvPr id="174" name="Straight Connector 173">
            <a:extLst>
              <a:ext uri="{FF2B5EF4-FFF2-40B4-BE49-F238E27FC236}">
                <a16:creationId xmlns:a16="http://schemas.microsoft.com/office/drawing/2014/main" id="{5521FF4C-05F0-454C-90FF-EE89489C257C}"/>
              </a:ext>
            </a:extLst>
          </p:cNvPr>
          <p:cNvCxnSpPr>
            <a:cxnSpLocks/>
            <a:stCxn id="160" idx="2"/>
            <a:endCxn id="156" idx="5"/>
          </p:cNvCxnSpPr>
          <p:nvPr/>
        </p:nvCxnSpPr>
        <p:spPr>
          <a:xfrm flipH="1" flipV="1">
            <a:off x="2970572" y="1252273"/>
            <a:ext cx="240367" cy="617413"/>
          </a:xfrm>
          <a:prstGeom prst="line">
            <a:avLst/>
          </a:prstGeom>
          <a:noFill/>
          <a:ln w="9525" cap="flat" cmpd="sng" algn="ctr">
            <a:solidFill>
              <a:srgbClr val="505050"/>
            </a:solidFill>
            <a:prstDash val="solid"/>
            <a:headEnd type="none"/>
            <a:tailEnd type="none"/>
          </a:ln>
          <a:effectLst/>
        </p:spPr>
      </p:cxnSp>
      <p:cxnSp>
        <p:nvCxnSpPr>
          <p:cNvPr id="175" name="Straight Connector 174">
            <a:extLst>
              <a:ext uri="{FF2B5EF4-FFF2-40B4-BE49-F238E27FC236}">
                <a16:creationId xmlns:a16="http://schemas.microsoft.com/office/drawing/2014/main" id="{7462B509-BEB7-4397-ADA4-9EF4F96B47E2}"/>
              </a:ext>
            </a:extLst>
          </p:cNvPr>
          <p:cNvCxnSpPr>
            <a:cxnSpLocks/>
            <a:stCxn id="159" idx="2"/>
            <a:endCxn id="157" idx="6"/>
          </p:cNvCxnSpPr>
          <p:nvPr/>
        </p:nvCxnSpPr>
        <p:spPr>
          <a:xfrm flipH="1">
            <a:off x="3033225" y="1344035"/>
            <a:ext cx="177714" cy="329162"/>
          </a:xfrm>
          <a:prstGeom prst="line">
            <a:avLst/>
          </a:prstGeom>
          <a:noFill/>
          <a:ln w="9525" cap="flat" cmpd="sng" algn="ctr">
            <a:solidFill>
              <a:srgbClr val="505050"/>
            </a:solidFill>
            <a:prstDash val="solid"/>
            <a:headEnd type="none"/>
            <a:tailEnd type="none"/>
          </a:ln>
          <a:effectLst/>
        </p:spPr>
      </p:cxnSp>
      <p:cxnSp>
        <p:nvCxnSpPr>
          <p:cNvPr id="176" name="Straight Connector 175">
            <a:extLst>
              <a:ext uri="{FF2B5EF4-FFF2-40B4-BE49-F238E27FC236}">
                <a16:creationId xmlns:a16="http://schemas.microsoft.com/office/drawing/2014/main" id="{1BF7F093-DBE6-466D-A07E-2752B10A2F45}"/>
              </a:ext>
            </a:extLst>
          </p:cNvPr>
          <p:cNvCxnSpPr>
            <a:cxnSpLocks/>
            <a:endCxn id="157" idx="6"/>
          </p:cNvCxnSpPr>
          <p:nvPr/>
        </p:nvCxnSpPr>
        <p:spPr>
          <a:xfrm flipH="1" flipV="1">
            <a:off x="3033225" y="1673197"/>
            <a:ext cx="177714" cy="213371"/>
          </a:xfrm>
          <a:prstGeom prst="line">
            <a:avLst/>
          </a:prstGeom>
          <a:noFill/>
          <a:ln w="9525" cap="flat" cmpd="sng" algn="ctr">
            <a:solidFill>
              <a:srgbClr val="505050"/>
            </a:solidFill>
            <a:prstDash val="solid"/>
            <a:headEnd type="none"/>
            <a:tailEnd type="none"/>
          </a:ln>
          <a:effectLst/>
        </p:spPr>
      </p:cxnSp>
      <p:cxnSp>
        <p:nvCxnSpPr>
          <p:cNvPr id="178" name="Straight Connector 177">
            <a:extLst>
              <a:ext uri="{FF2B5EF4-FFF2-40B4-BE49-F238E27FC236}">
                <a16:creationId xmlns:a16="http://schemas.microsoft.com/office/drawing/2014/main" id="{4E7998BC-197C-4F53-BB41-01DA771ABC47}"/>
              </a:ext>
            </a:extLst>
          </p:cNvPr>
          <p:cNvCxnSpPr>
            <a:cxnSpLocks/>
            <a:stCxn id="160" idx="2"/>
            <a:endCxn id="158" idx="7"/>
          </p:cNvCxnSpPr>
          <p:nvPr/>
        </p:nvCxnSpPr>
        <p:spPr>
          <a:xfrm flipH="1">
            <a:off x="2970572" y="1869686"/>
            <a:ext cx="240367" cy="260089"/>
          </a:xfrm>
          <a:prstGeom prst="line">
            <a:avLst/>
          </a:prstGeom>
          <a:noFill/>
          <a:ln w="9525" cap="flat" cmpd="sng" algn="ctr">
            <a:solidFill>
              <a:srgbClr val="505050"/>
            </a:solidFill>
            <a:prstDash val="solid"/>
            <a:headEnd type="none"/>
            <a:tailEnd type="none"/>
          </a:ln>
          <a:effectLst/>
        </p:spPr>
      </p:cxnSp>
      <p:cxnSp>
        <p:nvCxnSpPr>
          <p:cNvPr id="179" name="Straight Connector 178">
            <a:extLst>
              <a:ext uri="{FF2B5EF4-FFF2-40B4-BE49-F238E27FC236}">
                <a16:creationId xmlns:a16="http://schemas.microsoft.com/office/drawing/2014/main" id="{9F1E3BD5-B85A-48A9-8510-4AA56DAE5645}"/>
              </a:ext>
            </a:extLst>
          </p:cNvPr>
          <p:cNvCxnSpPr>
            <a:cxnSpLocks/>
            <a:stCxn id="159" idx="2"/>
            <a:endCxn id="158" idx="7"/>
          </p:cNvCxnSpPr>
          <p:nvPr/>
        </p:nvCxnSpPr>
        <p:spPr>
          <a:xfrm flipH="1">
            <a:off x="2970572" y="1344035"/>
            <a:ext cx="240367" cy="785740"/>
          </a:xfrm>
          <a:prstGeom prst="line">
            <a:avLst/>
          </a:prstGeom>
          <a:noFill/>
          <a:ln w="9525" cap="flat" cmpd="sng" algn="ctr">
            <a:solidFill>
              <a:srgbClr val="505050"/>
            </a:solidFill>
            <a:prstDash val="solid"/>
            <a:headEnd type="none"/>
            <a:tailEnd type="none"/>
          </a:ln>
          <a:effectLst/>
        </p:spPr>
      </p:cxnSp>
      <p:cxnSp>
        <p:nvCxnSpPr>
          <p:cNvPr id="180" name="Connector: Elbow 179">
            <a:extLst>
              <a:ext uri="{FF2B5EF4-FFF2-40B4-BE49-F238E27FC236}">
                <a16:creationId xmlns:a16="http://schemas.microsoft.com/office/drawing/2014/main" id="{75F66C1E-7D8B-4DAD-938D-68120E0EB523}"/>
              </a:ext>
            </a:extLst>
          </p:cNvPr>
          <p:cNvCxnSpPr>
            <a:cxnSpLocks/>
            <a:stCxn id="109" idx="3"/>
            <a:endCxn id="94"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1534880-AF73-4DEC-AD0B-1E371C12C7D7}"/>
              </a:ext>
            </a:extLst>
          </p:cNvPr>
          <p:cNvSpPr/>
          <p:nvPr/>
        </p:nvSpPr>
        <p:spPr>
          <a:xfrm>
            <a:off x="7570073" y="1071449"/>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3" name="Straight Arrow Connector 222">
            <a:extLst>
              <a:ext uri="{FF2B5EF4-FFF2-40B4-BE49-F238E27FC236}">
                <a16:creationId xmlns:a16="http://schemas.microsoft.com/office/drawing/2014/main" id="{38859DF5-727C-4B53-9F6D-4AFF581ACA75}"/>
              </a:ext>
            </a:extLst>
          </p:cNvPr>
          <p:cNvCxnSpPr>
            <a:cxnSpLocks/>
            <a:stCxn id="258" idx="2"/>
            <a:endCxn id="149" idx="0"/>
          </p:cNvCxnSpPr>
          <p:nvPr/>
        </p:nvCxnSpPr>
        <p:spPr>
          <a:xfrm>
            <a:off x="10343841" y="2051631"/>
            <a:ext cx="6863" cy="141726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99F063B8-D1C5-43A5-8B74-7319EEBD31A1}"/>
              </a:ext>
            </a:extLst>
          </p:cNvPr>
          <p:cNvCxnSpPr>
            <a:cxnSpLocks/>
            <a:stCxn id="149" idx="6"/>
            <a:endCxn id="230" idx="2"/>
          </p:cNvCxnSpPr>
          <p:nvPr/>
        </p:nvCxnSpPr>
        <p:spPr>
          <a:xfrm flipV="1">
            <a:off x="10598870" y="2333615"/>
            <a:ext cx="883094" cy="137909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D501040C-A359-4031-A193-B81636F212FE}"/>
              </a:ext>
            </a:extLst>
          </p:cNvPr>
          <p:cNvSpPr/>
          <p:nvPr/>
        </p:nvSpPr>
        <p:spPr>
          <a:xfrm>
            <a:off x="11210612" y="1790911"/>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TextBox 231">
            <a:extLst>
              <a:ext uri="{FF2B5EF4-FFF2-40B4-BE49-F238E27FC236}">
                <a16:creationId xmlns:a16="http://schemas.microsoft.com/office/drawing/2014/main" id="{0BAC1507-4DDB-4DE0-80F6-DD9BEF5CD8BE}"/>
              </a:ext>
            </a:extLst>
          </p:cNvPr>
          <p:cNvSpPr txBox="1"/>
          <p:nvPr/>
        </p:nvSpPr>
        <p:spPr>
          <a:xfrm>
            <a:off x="11258347" y="1847293"/>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cxnSp>
        <p:nvCxnSpPr>
          <p:cNvPr id="240" name="Straight Arrow Connector 239">
            <a:extLst>
              <a:ext uri="{FF2B5EF4-FFF2-40B4-BE49-F238E27FC236}">
                <a16:creationId xmlns:a16="http://schemas.microsoft.com/office/drawing/2014/main" id="{78C6FC16-775B-4DC0-B1DB-65B65F426179}"/>
              </a:ext>
            </a:extLst>
          </p:cNvPr>
          <p:cNvCxnSpPr>
            <a:cxnSpLocks/>
            <a:endCxn id="149" idx="4"/>
          </p:cNvCxnSpPr>
          <p:nvPr/>
        </p:nvCxnSpPr>
        <p:spPr>
          <a:xfrm flipV="1">
            <a:off x="10350704" y="3956529"/>
            <a:ext cx="0" cy="126467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Slide Number Placeholder 1">
            <a:extLst>
              <a:ext uri="{FF2B5EF4-FFF2-40B4-BE49-F238E27FC236}">
                <a16:creationId xmlns:a16="http://schemas.microsoft.com/office/drawing/2014/main" id="{16AA9A22-5EEA-4627-BF23-7DD0025EA93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5708ACD-D53E-42A6-B9F3-E7D9CCB0C201}"/>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548639"/>
      </p:ext>
    </p:extLst>
  </p:cSld>
  <p:clrMapOvr>
    <a:masterClrMapping/>
  </p:clrMapOvr>
  <mc:AlternateContent xmlns:mc="http://schemas.openxmlformats.org/markup-compatibility/2006" xmlns:p14="http://schemas.microsoft.com/office/powerpoint/2010/main">
    <mc:Choice Requires="p14">
      <p:transition spd="slow" p14:dur="2000" advTm="8624"/>
    </mc:Choice>
    <mc:Fallback xmlns="">
      <p:transition spd="slow" advTm="86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B6139A6-FEDF-084A-B7E2-9042F79F8109}"/>
                  </a:ext>
                </a:extLst>
              </p:cNvPr>
              <p:cNvSpPr txBox="1"/>
              <p:nvPr/>
            </p:nvSpPr>
            <p:spPr>
              <a:xfrm>
                <a:off x="7756586" y="5779857"/>
                <a:ext cx="746218"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54" name="TextBox 253">
                <a:extLst>
                  <a:ext uri="{FF2B5EF4-FFF2-40B4-BE49-F238E27FC236}">
                    <a16:creationId xmlns:a16="http://schemas.microsoft.com/office/drawing/2014/main" id="{CB6139A6-FEDF-084A-B7E2-9042F79F8109}"/>
                  </a:ext>
                </a:extLst>
              </p:cNvPr>
              <p:cNvSpPr txBox="1">
                <a:spLocks noRot="1" noChangeAspect="1" noMove="1" noResize="1" noEditPoints="1" noAdjustHandles="1" noChangeArrowheads="1" noChangeShapeType="1" noTextEdit="1"/>
              </p:cNvSpPr>
              <p:nvPr/>
            </p:nvSpPr>
            <p:spPr>
              <a:xfrm>
                <a:off x="7756586" y="5779857"/>
                <a:ext cx="746218" cy="932628"/>
              </a:xfrm>
              <a:prstGeom prst="rect">
                <a:avLst/>
              </a:prstGeom>
              <a:blipFill>
                <a:blip r:embed="rId5"/>
                <a:stretch>
                  <a:fillRect/>
                </a:stretch>
              </a:blipFill>
              <a:ln w="28575">
                <a:noFill/>
              </a:ln>
            </p:spPr>
            <p:txBody>
              <a:bodyPr/>
              <a:lstStyle/>
              <a:p>
                <a:r>
                  <a:rPr lang="en-US">
                    <a:noFill/>
                  </a:rPr>
                  <a:t> </a:t>
                </a:r>
              </a:p>
            </p:txBody>
          </p:sp>
        </mc:Fallback>
      </mc:AlternateContent>
      <p:sp>
        <p:nvSpPr>
          <p:cNvPr id="268" name="TextBox 267">
            <a:extLst>
              <a:ext uri="{FF2B5EF4-FFF2-40B4-BE49-F238E27FC236}">
                <a16:creationId xmlns:a16="http://schemas.microsoft.com/office/drawing/2014/main" id="{77F3F239-B6CC-4841-A757-1ED460E51C44}"/>
              </a:ext>
            </a:extLst>
          </p:cNvPr>
          <p:cNvSpPr txBox="1"/>
          <p:nvPr/>
        </p:nvSpPr>
        <p:spPr>
          <a:xfrm>
            <a:off x="8919065" y="3699851"/>
            <a:ext cx="140682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Noisy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argmax</a:t>
            </a:r>
          </a:p>
        </p:txBody>
      </p:sp>
      <p:cxnSp>
        <p:nvCxnSpPr>
          <p:cNvPr id="273" name="Straight Arrow Connector 272">
            <a:extLst>
              <a:ext uri="{FF2B5EF4-FFF2-40B4-BE49-F238E27FC236}">
                <a16:creationId xmlns:a16="http://schemas.microsoft.com/office/drawing/2014/main" id="{76E57BF8-6D32-6C4D-BEF6-D5D090FF24C5}"/>
              </a:ext>
            </a:extLst>
          </p:cNvPr>
          <p:cNvCxnSpPr>
            <a:cxnSpLocks/>
            <a:stCxn id="254" idx="3"/>
            <a:endCxn id="276" idx="1"/>
          </p:cNvCxnSpPr>
          <p:nvPr/>
        </p:nvCxnSpPr>
        <p:spPr>
          <a:xfrm flipV="1">
            <a:off x="8502804" y="6244647"/>
            <a:ext cx="1074885" cy="1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2C731E87-D836-8B4C-9514-C2DB8DEE97F5}"/>
              </a:ext>
            </a:extLst>
          </p:cNvPr>
          <p:cNvSpPr txBox="1"/>
          <p:nvPr/>
        </p:nvSpPr>
        <p:spPr>
          <a:xfrm>
            <a:off x="8388217" y="5858251"/>
            <a:ext cx="1217511"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Gaussian noise</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200A64D1-D85C-7F45-82C2-40BA0805261C}"/>
                  </a:ext>
                </a:extLst>
              </p:cNvPr>
              <p:cNvSpPr txBox="1"/>
              <p:nvPr/>
            </p:nvSpPr>
            <p:spPr>
              <a:xfrm>
                <a:off x="9577689" y="5778333"/>
                <a:ext cx="2118797"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ŝ</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𝐷𝑃</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𝑁𝑜𝑖𝑠𝑒</m:t>
                      </m:r>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200A64D1-D85C-7F45-82C2-40BA0805261C}"/>
                  </a:ext>
                </a:extLst>
              </p:cNvPr>
              <p:cNvSpPr txBox="1">
                <a:spLocks noRot="1" noChangeAspect="1" noMove="1" noResize="1" noEditPoints="1" noAdjustHandles="1" noChangeArrowheads="1" noChangeShapeType="1" noTextEdit="1"/>
              </p:cNvSpPr>
              <p:nvPr/>
            </p:nvSpPr>
            <p:spPr>
              <a:xfrm>
                <a:off x="9577689" y="5778333"/>
                <a:ext cx="2118797" cy="932628"/>
              </a:xfrm>
              <a:prstGeom prst="rect">
                <a:avLst/>
              </a:prstGeom>
              <a:blipFill>
                <a:blip r:embed="rId7"/>
                <a:stretch>
                  <a:fillRect/>
                </a:stretch>
              </a:blipFill>
              <a:ln w="28575">
                <a:noFill/>
              </a:ln>
            </p:spPr>
            <p:txBody>
              <a:bodyPr/>
              <a:lstStyle/>
              <a:p>
                <a:r>
                  <a:rPr lang="en-US">
                    <a:noFill/>
                  </a:rPr>
                  <a:t> </a:t>
                </a:r>
              </a:p>
            </p:txBody>
          </p:sp>
        </mc:Fallback>
      </mc:AlternateContent>
      <p:sp>
        <p:nvSpPr>
          <p:cNvPr id="284" name="TextBox 283">
            <a:extLst>
              <a:ext uri="{FF2B5EF4-FFF2-40B4-BE49-F238E27FC236}">
                <a16:creationId xmlns:a16="http://schemas.microsoft.com/office/drawing/2014/main" id="{6426711E-D34E-9F42-B9FC-478779E11FE6}"/>
              </a:ext>
            </a:extLst>
          </p:cNvPr>
          <p:cNvSpPr txBox="1"/>
          <p:nvPr/>
        </p:nvSpPr>
        <p:spPr>
          <a:xfrm>
            <a:off x="10921978" y="3726777"/>
            <a:ext cx="831338"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Label </a:t>
            </a:r>
          </a:p>
        </p:txBody>
      </p:sp>
      <p:sp>
        <p:nvSpPr>
          <p:cNvPr id="2" name="Rectangle 1">
            <a:extLst>
              <a:ext uri="{FF2B5EF4-FFF2-40B4-BE49-F238E27FC236}">
                <a16:creationId xmlns:a16="http://schemas.microsoft.com/office/drawing/2014/main" id="{84F8CF88-2E14-544D-8E61-DC8FDA025330}"/>
              </a:ext>
            </a:extLst>
          </p:cNvPr>
          <p:cNvSpPr/>
          <p:nvPr/>
        </p:nvSpPr>
        <p:spPr>
          <a:xfrm>
            <a:off x="41378" y="870741"/>
            <a:ext cx="11884786" cy="1663856"/>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8" name="Group 147">
            <a:extLst>
              <a:ext uri="{FF2B5EF4-FFF2-40B4-BE49-F238E27FC236}">
                <a16:creationId xmlns:a16="http://schemas.microsoft.com/office/drawing/2014/main" id="{3101D785-7021-FB49-9016-45C1CACEAD82}"/>
              </a:ext>
            </a:extLst>
          </p:cNvPr>
          <p:cNvGrpSpPr/>
          <p:nvPr/>
        </p:nvGrpSpPr>
        <p:grpSpPr>
          <a:xfrm>
            <a:off x="10102538" y="3468891"/>
            <a:ext cx="496332" cy="487638"/>
            <a:chOff x="5998464" y="4616263"/>
            <a:chExt cx="1316736" cy="1314591"/>
          </a:xfrm>
        </p:grpSpPr>
        <p:sp>
          <p:nvSpPr>
            <p:cNvPr id="149" name="Oval 148">
              <a:extLst>
                <a:ext uri="{FF2B5EF4-FFF2-40B4-BE49-F238E27FC236}">
                  <a16:creationId xmlns:a16="http://schemas.microsoft.com/office/drawing/2014/main" id="{3E880126-884B-B94E-BDC1-CB7108B03622}"/>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4661BD5-7B5F-A84B-A1C9-035309585760}"/>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sp>
        <p:nvSpPr>
          <p:cNvPr id="150" name="Title 3">
            <a:extLst>
              <a:ext uri="{FF2B5EF4-FFF2-40B4-BE49-F238E27FC236}">
                <a16:creationId xmlns:a16="http://schemas.microsoft.com/office/drawing/2014/main" id="{44AB7DAD-4AA4-4F32-ABBB-BB8961D39406}"/>
              </a:ext>
            </a:extLst>
          </p:cNvPr>
          <p:cNvSpPr txBox="1">
            <a:spLocks/>
          </p:cNvSpPr>
          <p:nvPr/>
        </p:nvSpPr>
        <p:spPr>
          <a:xfrm>
            <a:off x="866" y="1006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Noisy Argmax</a:t>
            </a:r>
          </a:p>
        </p:txBody>
      </p:sp>
      <p:cxnSp>
        <p:nvCxnSpPr>
          <p:cNvPr id="223" name="Straight Arrow Connector 222">
            <a:extLst>
              <a:ext uri="{FF2B5EF4-FFF2-40B4-BE49-F238E27FC236}">
                <a16:creationId xmlns:a16="http://schemas.microsoft.com/office/drawing/2014/main" id="{38859DF5-727C-4B53-9F6D-4AFF581ACA75}"/>
              </a:ext>
            </a:extLst>
          </p:cNvPr>
          <p:cNvCxnSpPr>
            <a:cxnSpLocks/>
            <a:stCxn id="123" idx="2"/>
            <a:endCxn id="149" idx="0"/>
          </p:cNvCxnSpPr>
          <p:nvPr/>
        </p:nvCxnSpPr>
        <p:spPr>
          <a:xfrm flipH="1">
            <a:off x="10350704" y="2127196"/>
            <a:ext cx="15836" cy="1341695"/>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99F063B8-D1C5-43A5-8B74-7319EEBD31A1}"/>
              </a:ext>
            </a:extLst>
          </p:cNvPr>
          <p:cNvCxnSpPr>
            <a:cxnSpLocks/>
            <a:stCxn id="149" idx="6"/>
            <a:endCxn id="230" idx="2"/>
          </p:cNvCxnSpPr>
          <p:nvPr/>
        </p:nvCxnSpPr>
        <p:spPr>
          <a:xfrm flipV="1">
            <a:off x="10598870" y="2333615"/>
            <a:ext cx="883094" cy="137909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D501040C-A359-4031-A193-B81636F212FE}"/>
              </a:ext>
            </a:extLst>
          </p:cNvPr>
          <p:cNvSpPr/>
          <p:nvPr/>
        </p:nvSpPr>
        <p:spPr>
          <a:xfrm>
            <a:off x="11210612" y="1790911"/>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TextBox 231">
            <a:extLst>
              <a:ext uri="{FF2B5EF4-FFF2-40B4-BE49-F238E27FC236}">
                <a16:creationId xmlns:a16="http://schemas.microsoft.com/office/drawing/2014/main" id="{0BAC1507-4DDB-4DE0-80F6-DD9BEF5CD8BE}"/>
              </a:ext>
            </a:extLst>
          </p:cNvPr>
          <p:cNvSpPr txBox="1"/>
          <p:nvPr/>
        </p:nvSpPr>
        <p:spPr>
          <a:xfrm>
            <a:off x="11258347" y="1847293"/>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cxnSp>
        <p:nvCxnSpPr>
          <p:cNvPr id="240" name="Straight Arrow Connector 239">
            <a:extLst>
              <a:ext uri="{FF2B5EF4-FFF2-40B4-BE49-F238E27FC236}">
                <a16:creationId xmlns:a16="http://schemas.microsoft.com/office/drawing/2014/main" id="{78C6FC16-775B-4DC0-B1DB-65B65F426179}"/>
              </a:ext>
            </a:extLst>
          </p:cNvPr>
          <p:cNvCxnSpPr>
            <a:cxnSpLocks/>
            <a:endCxn id="149" idx="4"/>
          </p:cNvCxnSpPr>
          <p:nvPr/>
        </p:nvCxnSpPr>
        <p:spPr>
          <a:xfrm flipV="1">
            <a:off x="10350704" y="3956529"/>
            <a:ext cx="0" cy="1264670"/>
          </a:xfrm>
          <a:prstGeom prst="straightConnector1">
            <a:avLst/>
          </a:prstGeom>
          <a:ln w="28575" cap="rnd">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Slide Number Placeholder 1">
            <a:extLst>
              <a:ext uri="{FF2B5EF4-FFF2-40B4-BE49-F238E27FC236}">
                <a16:creationId xmlns:a16="http://schemas.microsoft.com/office/drawing/2014/main" id="{D264DEE0-651D-443B-9FF9-13570617A65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E77A4F52-38AB-44B8-ACB1-2D8DD94025D1}"/>
              </a:ext>
            </a:extLst>
          </p:cNvPr>
          <p:cNvGrpSpPr/>
          <p:nvPr/>
        </p:nvGrpSpPr>
        <p:grpSpPr>
          <a:xfrm>
            <a:off x="7516648" y="5307021"/>
            <a:ext cx="4236668" cy="1426040"/>
            <a:chOff x="24239616" y="14217399"/>
            <a:chExt cx="2487168" cy="2441912"/>
          </a:xfrm>
        </p:grpSpPr>
        <p:sp>
          <p:nvSpPr>
            <p:cNvPr id="120" name="Rectangle 119">
              <a:extLst>
                <a:ext uri="{FF2B5EF4-FFF2-40B4-BE49-F238E27FC236}">
                  <a16:creationId xmlns:a16="http://schemas.microsoft.com/office/drawing/2014/main" id="{B4696FCB-1060-412D-9550-25CEA1627BFB}"/>
                </a:ext>
              </a:extLst>
            </p:cNvPr>
            <p:cNvSpPr/>
            <p:nvPr/>
          </p:nvSpPr>
          <p:spPr>
            <a:xfrm>
              <a:off x="24239616" y="14217399"/>
              <a:ext cx="2487168" cy="2441912"/>
            </a:xfrm>
            <a:prstGeom prst="rect">
              <a:avLst/>
            </a:prstGeom>
            <a:noFill/>
            <a:ln w="28575" cap="flat" cmpd="sng" algn="ctr">
              <a:solidFill>
                <a:srgbClr val="70AD47"/>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9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163A4139-82E4-4CE0-8FA9-3AD222FC8EC9}"/>
                </a:ext>
              </a:extLst>
            </p:cNvPr>
            <p:cNvSpPr txBox="1"/>
            <p:nvPr/>
          </p:nvSpPr>
          <p:spPr>
            <a:xfrm>
              <a:off x="24480389" y="14217399"/>
              <a:ext cx="2033079" cy="685137"/>
            </a:xfrm>
            <a:prstGeom prst="rect">
              <a:avLst/>
            </a:prstGeom>
            <a:noFill/>
            <a:ln w="28575">
              <a:noFill/>
              <a:prstDash val="dash"/>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0AD47"/>
                  </a:solidFill>
                  <a:effectLst/>
                  <a:uLnTx/>
                  <a:uFillTx/>
                  <a:latin typeface="Calibri" panose="020F0502020204030204"/>
                </a:rPr>
                <a:t>Privacy Guardian</a:t>
              </a:r>
            </a:p>
          </p:txBody>
        </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5BA9E1-4D33-4880-83BF-186E3400DB9F}"/>
                  </a:ext>
                </a:extLst>
              </p:cNvPr>
              <p:cNvSpPr txBox="1"/>
              <p:nvPr/>
            </p:nvSpPr>
            <p:spPr>
              <a:xfrm>
                <a:off x="10137989" y="1194568"/>
                <a:ext cx="457102" cy="932628"/>
              </a:xfrm>
              <a:prstGeom prst="rect">
                <a:avLst/>
              </a:prstGeom>
              <a:noFill/>
              <a:ln w="28575">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CA"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m:rPr>
                              <m:nor/>
                            </m:rP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m:t>s</m:t>
                          </m:r>
                          <m:r>
                            <m:rPr>
                              <m:nor/>
                            </m:rP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m:t>i</m:t>
                          </m:r>
                          <m:r>
                            <m:rPr>
                              <m:nor/>
                            </m:rP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m:t> </m:t>
                          </m:r>
                        </m:e>
                      </m:nary>
                    </m:oMath>
                  </m:oMathPara>
                </a14:m>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23" name="TextBox 122">
                <a:extLst>
                  <a:ext uri="{FF2B5EF4-FFF2-40B4-BE49-F238E27FC236}">
                    <a16:creationId xmlns:a16="http://schemas.microsoft.com/office/drawing/2014/main" id="{6A5BA9E1-4D33-4880-83BF-186E3400DB9F}"/>
                  </a:ext>
                </a:extLst>
              </p:cNvPr>
              <p:cNvSpPr txBox="1">
                <a:spLocks noRot="1" noChangeAspect="1" noMove="1" noResize="1" noEditPoints="1" noAdjustHandles="1" noChangeArrowheads="1" noChangeShapeType="1" noTextEdit="1"/>
              </p:cNvSpPr>
              <p:nvPr/>
            </p:nvSpPr>
            <p:spPr>
              <a:xfrm>
                <a:off x="10137989" y="1194568"/>
                <a:ext cx="457102" cy="932628"/>
              </a:xfrm>
              <a:prstGeom prst="rect">
                <a:avLst/>
              </a:prstGeom>
              <a:blipFill>
                <a:blip r:embed="rId8"/>
                <a:stretch>
                  <a:fillRect r="-30667"/>
                </a:stretch>
              </a:blipFill>
              <a:ln w="28575">
                <a:noFill/>
              </a:ln>
            </p:spPr>
            <p:txBody>
              <a:bodyPr/>
              <a:lstStyle/>
              <a:p>
                <a:r>
                  <a:rPr lang="en-US">
                    <a:noFill/>
                  </a:rPr>
                  <a:t> </a:t>
                </a:r>
              </a:p>
            </p:txBody>
          </p:sp>
        </mc:Fallback>
      </mc:AlternateContent>
      <p:sp>
        <p:nvSpPr>
          <p:cNvPr id="125" name="Rectangle 124">
            <a:extLst>
              <a:ext uri="{FF2B5EF4-FFF2-40B4-BE49-F238E27FC236}">
                <a16:creationId xmlns:a16="http://schemas.microsoft.com/office/drawing/2014/main" id="{0C6D9D00-41C7-473E-AE64-21A5ECF0E31F}"/>
              </a:ext>
            </a:extLst>
          </p:cNvPr>
          <p:cNvSpPr/>
          <p:nvPr/>
        </p:nvSpPr>
        <p:spPr>
          <a:xfrm>
            <a:off x="6698279" y="1120534"/>
            <a:ext cx="2879410" cy="25065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C167D5FD-A945-4E63-95B5-10A6AD605BCA}"/>
              </a:ext>
            </a:extLst>
          </p:cNvPr>
          <p:cNvCxnSpPr>
            <a:cxnSpLocks/>
          </p:cNvCxnSpPr>
          <p:nvPr/>
        </p:nvCxnSpPr>
        <p:spPr>
          <a:xfrm flipV="1">
            <a:off x="6840271" y="1273631"/>
            <a:ext cx="0" cy="1715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BCBD11D-3DCE-4D62-A52C-17DDDB2FCDC0}"/>
              </a:ext>
            </a:extLst>
          </p:cNvPr>
          <p:cNvCxnSpPr>
            <a:cxnSpLocks/>
          </p:cNvCxnSpPr>
          <p:nvPr/>
        </p:nvCxnSpPr>
        <p:spPr>
          <a:xfrm flipV="1">
            <a:off x="6821762" y="2989550"/>
            <a:ext cx="2569370" cy="8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6C961F17-CC18-4F3C-817A-947E6E717492}"/>
              </a:ext>
            </a:extLst>
          </p:cNvPr>
          <p:cNvSpPr txBox="1"/>
          <p:nvPr/>
        </p:nvSpPr>
        <p:spPr>
          <a:xfrm>
            <a:off x="6734609" y="3022542"/>
            <a:ext cx="1468673" cy="553998"/>
          </a:xfrm>
          <a:prstGeom prst="rect">
            <a:avLst/>
          </a:prstGeom>
          <a:noFill/>
        </p:spPr>
        <p:txBody>
          <a:bodyPr wrap="square" rtlCol="0">
            <a:spAutoFit/>
          </a:bodyPr>
          <a:lstStyle/>
          <a:p>
            <a:r>
              <a:rPr lang="en-US" sz="3000"/>
              <a:t>Healthy</a:t>
            </a:r>
          </a:p>
        </p:txBody>
      </p:sp>
      <p:sp>
        <p:nvSpPr>
          <p:cNvPr id="130" name="TextBox 129">
            <a:extLst>
              <a:ext uri="{FF2B5EF4-FFF2-40B4-BE49-F238E27FC236}">
                <a16:creationId xmlns:a16="http://schemas.microsoft.com/office/drawing/2014/main" id="{4F2AF835-1CAF-4B01-B7AD-27227C445507}"/>
              </a:ext>
            </a:extLst>
          </p:cNvPr>
          <p:cNvSpPr txBox="1"/>
          <p:nvPr/>
        </p:nvSpPr>
        <p:spPr>
          <a:xfrm>
            <a:off x="8203285" y="3024892"/>
            <a:ext cx="1362991" cy="553998"/>
          </a:xfrm>
          <a:prstGeom prst="rect">
            <a:avLst/>
          </a:prstGeom>
          <a:noFill/>
        </p:spPr>
        <p:txBody>
          <a:bodyPr wrap="square" rtlCol="0">
            <a:spAutoFit/>
          </a:bodyPr>
          <a:lstStyle/>
          <a:p>
            <a:r>
              <a:rPr lang="en-US" sz="3000"/>
              <a:t>Cancer</a:t>
            </a:r>
          </a:p>
        </p:txBody>
      </p:sp>
      <p:sp>
        <p:nvSpPr>
          <p:cNvPr id="132" name="Rectangle 131">
            <a:extLst>
              <a:ext uri="{FF2B5EF4-FFF2-40B4-BE49-F238E27FC236}">
                <a16:creationId xmlns:a16="http://schemas.microsoft.com/office/drawing/2014/main" id="{3771D998-2DE2-487C-BCEB-EB7B2A4F86F1}"/>
              </a:ext>
            </a:extLst>
          </p:cNvPr>
          <p:cNvSpPr/>
          <p:nvPr/>
        </p:nvSpPr>
        <p:spPr>
          <a:xfrm>
            <a:off x="7139718" y="1783036"/>
            <a:ext cx="456512" cy="11815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32FA5F32-508C-4627-8743-166F7176606C}"/>
              </a:ext>
            </a:extLst>
          </p:cNvPr>
          <p:cNvSpPr/>
          <p:nvPr/>
        </p:nvSpPr>
        <p:spPr>
          <a:xfrm>
            <a:off x="8488634" y="2548108"/>
            <a:ext cx="456512" cy="423328"/>
          </a:xfrm>
          <a:prstGeom prst="rect">
            <a:avLst/>
          </a:prstGeom>
          <a:solidFill>
            <a:srgbClr val="E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D7E0263-0D69-4A8E-AA31-332B97328D3B}"/>
              </a:ext>
            </a:extLst>
          </p:cNvPr>
          <p:cNvSpPr/>
          <p:nvPr/>
        </p:nvSpPr>
        <p:spPr>
          <a:xfrm>
            <a:off x="7139717" y="1469332"/>
            <a:ext cx="456512" cy="309320"/>
          </a:xfrm>
          <a:prstGeom prst="rect">
            <a:avLst/>
          </a:prstGeom>
          <a:solidFill>
            <a:schemeClr val="accent6">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B79A99A-49F0-466C-8FF2-D9A587D98877}"/>
              </a:ext>
            </a:extLst>
          </p:cNvPr>
          <p:cNvSpPr/>
          <p:nvPr/>
        </p:nvSpPr>
        <p:spPr>
          <a:xfrm>
            <a:off x="8488633" y="2324793"/>
            <a:ext cx="456512" cy="221828"/>
          </a:xfrm>
          <a:prstGeom prst="rect">
            <a:avLst/>
          </a:prstGeom>
          <a:solidFill>
            <a:schemeClr val="accent2">
              <a:lumMod val="20000"/>
              <a:lumOff val="8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2BEBC7A9-A3D0-4716-9651-ACF24F1BCEB5}"/>
              </a:ext>
            </a:extLst>
          </p:cNvPr>
          <p:cNvSpPr txBox="1"/>
          <p:nvPr/>
        </p:nvSpPr>
        <p:spPr>
          <a:xfrm>
            <a:off x="3601622" y="4714540"/>
            <a:ext cx="912509"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Logits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141" name="Connector: Elbow 140">
            <a:extLst>
              <a:ext uri="{FF2B5EF4-FFF2-40B4-BE49-F238E27FC236}">
                <a16:creationId xmlns:a16="http://schemas.microsoft.com/office/drawing/2014/main" id="{C3E3C9B8-796C-4AAC-BC42-11129BF11615}"/>
              </a:ext>
            </a:extLst>
          </p:cNvPr>
          <p:cNvCxnSpPr>
            <a:cxnSpLocks/>
            <a:stCxn id="186" idx="0"/>
            <a:endCxn id="193" idx="1"/>
          </p:cNvCxnSpPr>
          <p:nvPr/>
        </p:nvCxnSpPr>
        <p:spPr>
          <a:xfrm rot="5400000" flipH="1" flipV="1">
            <a:off x="3806020" y="3347776"/>
            <a:ext cx="2855586" cy="2323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A268D25B-FD9C-4E68-8DAA-811889F67119}"/>
              </a:ext>
            </a:extLst>
          </p:cNvPr>
          <p:cNvSpPr/>
          <p:nvPr/>
        </p:nvSpPr>
        <p:spPr>
          <a:xfrm>
            <a:off x="127742" y="1822905"/>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TextBox 152">
            <a:extLst>
              <a:ext uri="{FF2B5EF4-FFF2-40B4-BE49-F238E27FC236}">
                <a16:creationId xmlns:a16="http://schemas.microsoft.com/office/drawing/2014/main" id="{EDD4D7AC-7C1B-4942-BF86-F0A06C0DD86C}"/>
              </a:ext>
            </a:extLst>
          </p:cNvPr>
          <p:cNvSpPr txBox="1"/>
          <p:nvPr/>
        </p:nvSpPr>
        <p:spPr>
          <a:xfrm>
            <a:off x="175477" y="1901595"/>
            <a:ext cx="447233"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Q</a:t>
            </a:r>
            <a:endParaRPr kumimoji="0" lang="en-US" sz="2000" b="0" i="0" u="none" strike="noStrike" kern="1200" cap="none" spc="0" normalizeH="0" baseline="-60000" noProof="0">
              <a:ln>
                <a:noFill/>
              </a:ln>
              <a:solidFill>
                <a:prstClr val="black"/>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A4175DB1-D501-40A1-A24D-DA62B26D4179}"/>
              </a:ext>
            </a:extLst>
          </p:cNvPr>
          <p:cNvSpPr txBox="1"/>
          <p:nvPr/>
        </p:nvSpPr>
        <p:spPr>
          <a:xfrm>
            <a:off x="879943" y="4876953"/>
            <a:ext cx="449631"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P</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6" name="Straight Connector 165">
            <a:extLst>
              <a:ext uri="{FF2B5EF4-FFF2-40B4-BE49-F238E27FC236}">
                <a16:creationId xmlns:a16="http://schemas.microsoft.com/office/drawing/2014/main" id="{94B62C86-0494-41BB-B777-C05FAFA8DF34}"/>
              </a:ext>
            </a:extLst>
          </p:cNvPr>
          <p:cNvCxnSpPr>
            <a:cxnSpLocks/>
            <a:endCxn id="146" idx="2"/>
          </p:cNvCxnSpPr>
          <p:nvPr/>
        </p:nvCxnSpPr>
        <p:spPr>
          <a:xfrm flipV="1">
            <a:off x="399094" y="2365609"/>
            <a:ext cx="0" cy="2694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0B39761A-580E-4CAC-BDD7-A75D5B5049E5}"/>
              </a:ext>
            </a:extLst>
          </p:cNvPr>
          <p:cNvSpPr txBox="1"/>
          <p:nvPr/>
        </p:nvSpPr>
        <p:spPr>
          <a:xfrm>
            <a:off x="441285" y="2790834"/>
            <a:ext cx="1691440" cy="1015663"/>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encrypted query Enc(q)</a:t>
            </a:r>
          </a:p>
        </p:txBody>
      </p:sp>
      <p:cxnSp>
        <p:nvCxnSpPr>
          <p:cNvPr id="181" name="Straight Arrow Connector 180">
            <a:extLst>
              <a:ext uri="{FF2B5EF4-FFF2-40B4-BE49-F238E27FC236}">
                <a16:creationId xmlns:a16="http://schemas.microsoft.com/office/drawing/2014/main" id="{FE99F824-B53B-491C-910D-2756F54ED0E8}"/>
              </a:ext>
            </a:extLst>
          </p:cNvPr>
          <p:cNvCxnSpPr>
            <a:cxnSpLocks/>
            <a:stCxn id="209" idx="3"/>
          </p:cNvCxnSpPr>
          <p:nvPr/>
        </p:nvCxnSpPr>
        <p:spPr>
          <a:xfrm>
            <a:off x="1375226" y="5059811"/>
            <a:ext cx="6055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B5A24C8-6735-4261-A1FB-BE222832DF2F}"/>
              </a:ext>
            </a:extLst>
          </p:cNvPr>
          <p:cNvSpPr txBox="1"/>
          <p:nvPr/>
        </p:nvSpPr>
        <p:spPr>
          <a:xfrm>
            <a:off x="1310763" y="4670193"/>
            <a:ext cx="886876"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Enc(q)</a:t>
            </a:r>
          </a:p>
        </p:txBody>
      </p:sp>
      <p:cxnSp>
        <p:nvCxnSpPr>
          <p:cNvPr id="183" name="Straight Arrow Connector 182">
            <a:extLst>
              <a:ext uri="{FF2B5EF4-FFF2-40B4-BE49-F238E27FC236}">
                <a16:creationId xmlns:a16="http://schemas.microsoft.com/office/drawing/2014/main" id="{ADF30D17-F97B-4CCD-94DF-7F7DCB771559}"/>
              </a:ext>
            </a:extLst>
          </p:cNvPr>
          <p:cNvCxnSpPr>
            <a:cxnSpLocks/>
          </p:cNvCxnSpPr>
          <p:nvPr/>
        </p:nvCxnSpPr>
        <p:spPr>
          <a:xfrm flipV="1">
            <a:off x="3785158" y="5078787"/>
            <a:ext cx="6888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4896E654-2F90-41BE-B44F-22AC505BD3AF}"/>
              </a:ext>
            </a:extLst>
          </p:cNvPr>
          <p:cNvSpPr txBox="1"/>
          <p:nvPr/>
        </p:nvSpPr>
        <p:spPr>
          <a:xfrm>
            <a:off x="4493839" y="4891766"/>
            <a:ext cx="1247554"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87" name="TextBox 186">
            <a:extLst>
              <a:ext uri="{FF2B5EF4-FFF2-40B4-BE49-F238E27FC236}">
                <a16:creationId xmlns:a16="http://schemas.microsoft.com/office/drawing/2014/main" id="{E3BB7E0E-477A-47AF-891E-226D6915544F}"/>
              </a:ext>
            </a:extLst>
          </p:cNvPr>
          <p:cNvSpPr txBox="1"/>
          <p:nvPr/>
        </p:nvSpPr>
        <p:spPr>
          <a:xfrm>
            <a:off x="1573449" y="6317945"/>
            <a:ext cx="2833131" cy="369332"/>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80" b="0" i="0" u="none" strike="noStrike" kern="1200" cap="none" spc="0" normalizeH="0" baseline="0" noProof="0">
                <a:ln>
                  <a:noFill/>
                </a:ln>
                <a:solidFill>
                  <a:prstClr val="black"/>
                </a:solidFill>
                <a:effectLst/>
                <a:uLnTx/>
                <a:uFillTx/>
                <a:latin typeface="Calibri" panose="020F0502020204030204"/>
                <a:ea typeface="+mn-ea"/>
                <a:cs typeface="+mn-cs"/>
              </a:rPr>
              <a:t>Generate random vector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1800" b="0" i="0" u="none" strike="noStrike" kern="1200" cap="none" spc="0" normalizeH="0" baseline="-25000" noProof="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TextBox 187">
            <a:extLst>
              <a:ext uri="{FF2B5EF4-FFF2-40B4-BE49-F238E27FC236}">
                <a16:creationId xmlns:a16="http://schemas.microsoft.com/office/drawing/2014/main" id="{C5BC147B-6927-4298-982D-220A9B58134E}"/>
              </a:ext>
            </a:extLst>
          </p:cNvPr>
          <p:cNvSpPr txBox="1"/>
          <p:nvPr/>
        </p:nvSpPr>
        <p:spPr>
          <a:xfrm>
            <a:off x="3542853" y="2945882"/>
            <a:ext cx="1586040" cy="707886"/>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Enc(</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5D73C7A3-3D43-416B-B413-B0C08174D7DF}"/>
              </a:ext>
            </a:extLst>
          </p:cNvPr>
          <p:cNvSpPr txBox="1"/>
          <p:nvPr/>
        </p:nvSpPr>
        <p:spPr>
          <a:xfrm>
            <a:off x="4148631" y="1607255"/>
            <a:ext cx="1131974" cy="40011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Decrypt</a:t>
            </a:r>
          </a:p>
        </p:txBody>
      </p:sp>
      <p:sp>
        <p:nvSpPr>
          <p:cNvPr id="190" name="TextBox 189">
            <a:extLst>
              <a:ext uri="{FF2B5EF4-FFF2-40B4-BE49-F238E27FC236}">
                <a16:creationId xmlns:a16="http://schemas.microsoft.com/office/drawing/2014/main" id="{7C120816-A038-4839-8AB8-EA998E30DC35}"/>
              </a:ext>
            </a:extLst>
          </p:cNvPr>
          <p:cNvSpPr txBox="1"/>
          <p:nvPr/>
        </p:nvSpPr>
        <p:spPr>
          <a:xfrm>
            <a:off x="5350012" y="1094008"/>
            <a:ext cx="875527"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a:ln>
                  <a:noFill/>
                </a:ln>
                <a:solidFill>
                  <a:prstClr val="black"/>
                </a:solidFill>
                <a:effectLst/>
                <a:uLnTx/>
                <a:uFillTx/>
                <a:latin typeface="Calibri" panose="020F0502020204030204"/>
                <a:ea typeface="+mn-ea"/>
                <a:cs typeface="+mn-cs"/>
              </a:rPr>
              <a:t>1</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TextBox 192">
            <a:extLst>
              <a:ext uri="{FF2B5EF4-FFF2-40B4-BE49-F238E27FC236}">
                <a16:creationId xmlns:a16="http://schemas.microsoft.com/office/drawing/2014/main" id="{FB89060F-7293-4D3C-9512-0DE0D1328352}"/>
              </a:ext>
            </a:extLst>
          </p:cNvPr>
          <p:cNvSpPr txBox="1"/>
          <p:nvPr/>
        </p:nvSpPr>
        <p:spPr>
          <a:xfrm>
            <a:off x="5350010" y="1836125"/>
            <a:ext cx="875529" cy="400110"/>
          </a:xfrm>
          <a:prstGeom prst="rect">
            <a:avLst/>
          </a:prstGeom>
          <a:no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CA" sz="2000" b="0" i="0" u="none" strike="noStrike" kern="1200" cap="none" spc="0" normalizeH="0" baseline="0" noProof="0" err="1">
                <a:ln>
                  <a:noFill/>
                </a:ln>
                <a:solidFill>
                  <a:prstClr val="black"/>
                </a:solidFill>
                <a:effectLst/>
                <a:uLnTx/>
                <a:uFillTx/>
                <a:latin typeface="Calibri" panose="020F0502020204030204"/>
                <a:ea typeface="+mn-ea"/>
                <a:cs typeface="+mn-cs"/>
              </a:rPr>
              <a:t>r̂</a:t>
            </a:r>
            <a:r>
              <a:rPr kumimoji="0" lang="en-CA" sz="2000" b="0" i="0" u="none" strike="noStrike" kern="1200" cap="none" spc="0" normalizeH="0" baseline="-25000" noProof="0" err="1">
                <a:ln>
                  <a:noFill/>
                </a:ln>
                <a:solidFill>
                  <a:prstClr val="black"/>
                </a:solidFill>
                <a:effectLst/>
                <a:uLnTx/>
                <a:uFillTx/>
                <a:latin typeface="Calibri" panose="020F0502020204030204"/>
                <a:ea typeface="+mn-ea"/>
                <a:cs typeface="+mn-cs"/>
              </a:rPr>
              <a:t>n</a:t>
            </a:r>
            <a:r>
              <a:rPr kumimoji="0" lang="en-CA"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581FB1B7-DDF6-4FF4-9AD2-D2BF00B66517}"/>
              </a:ext>
            </a:extLst>
          </p:cNvPr>
          <p:cNvSpPr/>
          <p:nvPr/>
        </p:nvSpPr>
        <p:spPr>
          <a:xfrm>
            <a:off x="5350012" y="1094008"/>
            <a:ext cx="875527" cy="11422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TextBox 195">
            <a:extLst>
              <a:ext uri="{FF2B5EF4-FFF2-40B4-BE49-F238E27FC236}">
                <a16:creationId xmlns:a16="http://schemas.microsoft.com/office/drawing/2014/main" id="{413FF1B3-E0A5-47BA-A964-FD15276231C1}"/>
              </a:ext>
            </a:extLst>
          </p:cNvPr>
          <p:cNvSpPr txBox="1"/>
          <p:nvPr/>
        </p:nvSpPr>
        <p:spPr>
          <a:xfrm rot="5400000">
            <a:off x="5586606" y="1513856"/>
            <a:ext cx="456557" cy="297774"/>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5" b="1" i="0" u="none" strike="noStrike" kern="1200" cap="none" spc="0" normalizeH="0" baseline="0" noProof="0">
                <a:ln>
                  <a:noFill/>
                </a:ln>
                <a:solidFill>
                  <a:prstClr val="black"/>
                </a:solidFill>
                <a:effectLst/>
                <a:uLnTx/>
                <a:uFillTx/>
                <a:latin typeface="Calibri" panose="020F0502020204030204"/>
                <a:ea typeface="+mn-ea"/>
                <a:cs typeface="+mn-cs"/>
              </a:rPr>
              <a:t>. . .</a:t>
            </a:r>
          </a:p>
        </p:txBody>
      </p:sp>
      <p:sp>
        <p:nvSpPr>
          <p:cNvPr id="197" name="TextBox 196">
            <a:extLst>
              <a:ext uri="{FF2B5EF4-FFF2-40B4-BE49-F238E27FC236}">
                <a16:creationId xmlns:a16="http://schemas.microsoft.com/office/drawing/2014/main" id="{EA9FE4CF-180D-4D0C-90D2-A7E058DA0DBE}"/>
              </a:ext>
            </a:extLst>
          </p:cNvPr>
          <p:cNvSpPr txBox="1"/>
          <p:nvPr/>
        </p:nvSpPr>
        <p:spPr>
          <a:xfrm>
            <a:off x="-110280" y="838431"/>
            <a:ext cx="2282221"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rPr>
              <a:t>Querying Party</a:t>
            </a:r>
          </a:p>
        </p:txBody>
      </p:sp>
      <p:sp>
        <p:nvSpPr>
          <p:cNvPr id="199" name="TextBox 198">
            <a:extLst>
              <a:ext uri="{FF2B5EF4-FFF2-40B4-BE49-F238E27FC236}">
                <a16:creationId xmlns:a16="http://schemas.microsoft.com/office/drawing/2014/main" id="{B134DA84-F478-43EF-A298-E0C4C53A1A67}"/>
              </a:ext>
            </a:extLst>
          </p:cNvPr>
          <p:cNvSpPr txBox="1"/>
          <p:nvPr/>
        </p:nvSpPr>
        <p:spPr>
          <a:xfrm>
            <a:off x="636037" y="4088365"/>
            <a:ext cx="3467276" cy="461665"/>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mn-ea"/>
                <a:cs typeface="+mn-cs"/>
              </a:rPr>
              <a:t>Answering Parties </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a:ln>
                  <a:noFill/>
                </a:ln>
                <a:solidFill>
                  <a:srgbClr val="4472C4"/>
                </a:solidFill>
                <a:effectLst/>
                <a:uLnTx/>
                <a:uFillTx/>
                <a:latin typeface="Calibri" panose="020F0502020204030204"/>
                <a:ea typeface="+mn-ea"/>
                <a:cs typeface="+mn-cs"/>
              </a:rPr>
              <a:t>1</a:t>
            </a:r>
            <a:r>
              <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rPr>
              <a:t> … </a:t>
            </a:r>
            <a:r>
              <a:rPr kumimoji="0" lang="en-US" sz="2400" b="0" i="0" u="none" strike="noStrike" kern="1200" cap="none" spc="0" normalizeH="0" baseline="0" noProof="0" err="1">
                <a:ln>
                  <a:noFill/>
                </a:ln>
                <a:solidFill>
                  <a:srgbClr val="4472C4"/>
                </a:solidFill>
                <a:effectLst/>
                <a:uLnTx/>
                <a:uFillTx/>
                <a:latin typeface="Calibri" panose="020F0502020204030204"/>
                <a:ea typeface="+mn-ea"/>
                <a:cs typeface="+mn-cs"/>
              </a:rPr>
              <a:t>P</a:t>
            </a:r>
            <a:r>
              <a:rPr kumimoji="0" lang="en-US" sz="2400" b="0" i="0" u="none" strike="noStrike" kern="1200" cap="none" spc="0" normalizeH="0" baseline="-25000" noProof="0" err="1">
                <a:ln>
                  <a:noFill/>
                </a:ln>
                <a:solidFill>
                  <a:srgbClr val="4472C4"/>
                </a:solidFill>
                <a:effectLst/>
                <a:uLnTx/>
                <a:uFillTx/>
                <a:latin typeface="Calibri" panose="020F0502020204030204"/>
                <a:ea typeface="+mn-ea"/>
                <a:cs typeface="+mn-cs"/>
              </a:rPr>
              <a:t>n</a:t>
            </a:r>
            <a:endParaRPr kumimoji="0" lang="en-US" sz="24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nvGrpSpPr>
          <p:cNvPr id="200" name="Group 199">
            <a:extLst>
              <a:ext uri="{FF2B5EF4-FFF2-40B4-BE49-F238E27FC236}">
                <a16:creationId xmlns:a16="http://schemas.microsoft.com/office/drawing/2014/main" id="{3E3EFFFE-DB28-4ACC-B61B-6B0BAF97FCAE}"/>
              </a:ext>
            </a:extLst>
          </p:cNvPr>
          <p:cNvGrpSpPr/>
          <p:nvPr/>
        </p:nvGrpSpPr>
        <p:grpSpPr>
          <a:xfrm>
            <a:off x="168108" y="3022675"/>
            <a:ext cx="488434" cy="487638"/>
            <a:chOff x="6005468" y="4642183"/>
            <a:chExt cx="1316736" cy="1314591"/>
          </a:xfrm>
        </p:grpSpPr>
        <p:sp>
          <p:nvSpPr>
            <p:cNvPr id="201" name="Oval 200">
              <a:extLst>
                <a:ext uri="{FF2B5EF4-FFF2-40B4-BE49-F238E27FC236}">
                  <a16:creationId xmlns:a16="http://schemas.microsoft.com/office/drawing/2014/main" id="{CF6EDCF9-B553-44B0-A795-7F9FAF16BC89}"/>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TextBox 201">
              <a:extLst>
                <a:ext uri="{FF2B5EF4-FFF2-40B4-BE49-F238E27FC236}">
                  <a16:creationId xmlns:a16="http://schemas.microsoft.com/office/drawing/2014/main" id="{E0CF67FF-649F-4ACF-83B8-A82075733F04}"/>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203" name="Group 202">
            <a:extLst>
              <a:ext uri="{FF2B5EF4-FFF2-40B4-BE49-F238E27FC236}">
                <a16:creationId xmlns:a16="http://schemas.microsoft.com/office/drawing/2014/main" id="{667DC099-32B2-4DD0-AD47-E08402FDF880}"/>
              </a:ext>
            </a:extLst>
          </p:cNvPr>
          <p:cNvGrpSpPr/>
          <p:nvPr/>
        </p:nvGrpSpPr>
        <p:grpSpPr>
          <a:xfrm>
            <a:off x="4870911" y="3070376"/>
            <a:ext cx="488434" cy="487638"/>
            <a:chOff x="5998464" y="4616263"/>
            <a:chExt cx="1316736" cy="1314591"/>
          </a:xfrm>
        </p:grpSpPr>
        <p:sp>
          <p:nvSpPr>
            <p:cNvPr id="204" name="Oval 203">
              <a:extLst>
                <a:ext uri="{FF2B5EF4-FFF2-40B4-BE49-F238E27FC236}">
                  <a16:creationId xmlns:a16="http://schemas.microsoft.com/office/drawing/2014/main" id="{FE265777-5B5B-49F9-A3DA-5DF390391660}"/>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EDC1D1D8-A896-44A1-96D2-3E44156C0ECC}"/>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cxnSp>
        <p:nvCxnSpPr>
          <p:cNvPr id="206" name="Straight Arrow Connector 205">
            <a:extLst>
              <a:ext uri="{FF2B5EF4-FFF2-40B4-BE49-F238E27FC236}">
                <a16:creationId xmlns:a16="http://schemas.microsoft.com/office/drawing/2014/main" id="{305C1E2B-5FB0-436E-BA59-5D24FB9822D8}"/>
              </a:ext>
            </a:extLst>
          </p:cNvPr>
          <p:cNvCxnSpPr>
            <a:cxnSpLocks/>
            <a:endCxn id="209" idx="1"/>
          </p:cNvCxnSpPr>
          <p:nvPr/>
        </p:nvCxnSpPr>
        <p:spPr>
          <a:xfrm flipV="1">
            <a:off x="399094" y="5059811"/>
            <a:ext cx="433428" cy="12362"/>
          </a:xfrm>
          <a:prstGeom prst="straightConnector1">
            <a:avLst/>
          </a:prstGeom>
          <a:ln w="28575" cap="rnd">
            <a:solidFill>
              <a:schemeClr val="tx1"/>
            </a:solidFill>
            <a:round/>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66E0DE4F-A0AF-44AD-8848-347060E09830}"/>
              </a:ext>
            </a:extLst>
          </p:cNvPr>
          <p:cNvSpPr/>
          <p:nvPr/>
        </p:nvSpPr>
        <p:spPr>
          <a:xfrm>
            <a:off x="832522" y="4788459"/>
            <a:ext cx="542704" cy="542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149C963B-2905-4204-9288-31524E38A3EE}"/>
              </a:ext>
            </a:extLst>
          </p:cNvPr>
          <p:cNvSpPr/>
          <p:nvPr/>
        </p:nvSpPr>
        <p:spPr bwMode="auto">
          <a:xfrm>
            <a:off x="2055943"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0D864C12-AD2E-4443-8733-55E24123704D}"/>
              </a:ext>
            </a:extLst>
          </p:cNvPr>
          <p:cNvSpPr/>
          <p:nvPr/>
        </p:nvSpPr>
        <p:spPr bwMode="auto">
          <a:xfrm>
            <a:off x="2055943"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EAD0BE66-F8C5-41C8-B891-F31948620930}"/>
              </a:ext>
            </a:extLst>
          </p:cNvPr>
          <p:cNvSpPr/>
          <p:nvPr/>
        </p:nvSpPr>
        <p:spPr bwMode="auto">
          <a:xfrm>
            <a:off x="2633494" y="467645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6605A5F8-77BA-486F-B514-48341DE649F1}"/>
              </a:ext>
            </a:extLst>
          </p:cNvPr>
          <p:cNvSpPr/>
          <p:nvPr/>
        </p:nvSpPr>
        <p:spPr bwMode="auto">
          <a:xfrm>
            <a:off x="2637069" y="5239623"/>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436D83E0-83D6-47D8-A445-8A4E7E95F374}"/>
              </a:ext>
            </a:extLst>
          </p:cNvPr>
          <p:cNvSpPr/>
          <p:nvPr/>
        </p:nvSpPr>
        <p:spPr bwMode="auto">
          <a:xfrm>
            <a:off x="2633494" y="5838448"/>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91FE4FB3-C1C7-4976-984E-0F5DBFB56ED1}"/>
              </a:ext>
            </a:extLst>
          </p:cNvPr>
          <p:cNvSpPr/>
          <p:nvPr/>
        </p:nvSpPr>
        <p:spPr bwMode="auto">
          <a:xfrm>
            <a:off x="3218195" y="4910461"/>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29E0AED8-640C-4256-A54C-704959C89D6C}"/>
              </a:ext>
            </a:extLst>
          </p:cNvPr>
          <p:cNvSpPr/>
          <p:nvPr/>
        </p:nvSpPr>
        <p:spPr bwMode="auto">
          <a:xfrm>
            <a:off x="3218195" y="5436112"/>
            <a:ext cx="403412" cy="40233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8" name="Straight Connector 217">
            <a:extLst>
              <a:ext uri="{FF2B5EF4-FFF2-40B4-BE49-F238E27FC236}">
                <a16:creationId xmlns:a16="http://schemas.microsoft.com/office/drawing/2014/main" id="{87D5EACA-0543-4ED7-AE97-1F9733039BF7}"/>
              </a:ext>
            </a:extLst>
          </p:cNvPr>
          <p:cNvCxnSpPr>
            <a:cxnSpLocks/>
            <a:stCxn id="210" idx="6"/>
            <a:endCxn id="212" idx="3"/>
          </p:cNvCxnSpPr>
          <p:nvPr/>
        </p:nvCxnSpPr>
        <p:spPr>
          <a:xfrm flipV="1">
            <a:off x="2459355" y="5019867"/>
            <a:ext cx="233217" cy="91762"/>
          </a:xfrm>
          <a:prstGeom prst="line">
            <a:avLst/>
          </a:prstGeom>
          <a:noFill/>
          <a:ln w="9525" cap="flat" cmpd="sng" algn="ctr">
            <a:solidFill>
              <a:srgbClr val="505050"/>
            </a:solidFill>
            <a:prstDash val="solid"/>
            <a:headEnd type="none"/>
            <a:tailEnd type="none"/>
          </a:ln>
          <a:effectLst/>
        </p:spPr>
      </p:cxnSp>
      <p:cxnSp>
        <p:nvCxnSpPr>
          <p:cNvPr id="219" name="Straight Connector 218">
            <a:extLst>
              <a:ext uri="{FF2B5EF4-FFF2-40B4-BE49-F238E27FC236}">
                <a16:creationId xmlns:a16="http://schemas.microsoft.com/office/drawing/2014/main" id="{0366D71D-5B99-4DFB-8A6F-4409C5CACBA1}"/>
              </a:ext>
            </a:extLst>
          </p:cNvPr>
          <p:cNvCxnSpPr>
            <a:cxnSpLocks/>
            <a:stCxn id="211" idx="6"/>
            <a:endCxn id="214" idx="2"/>
          </p:cNvCxnSpPr>
          <p:nvPr/>
        </p:nvCxnSpPr>
        <p:spPr>
          <a:xfrm flipV="1">
            <a:off x="2459355" y="5440791"/>
            <a:ext cx="177714" cy="196489"/>
          </a:xfrm>
          <a:prstGeom prst="line">
            <a:avLst/>
          </a:prstGeom>
          <a:noFill/>
          <a:ln w="9525" cap="flat" cmpd="sng" algn="ctr">
            <a:solidFill>
              <a:srgbClr val="505050"/>
            </a:solidFill>
            <a:prstDash val="solid"/>
            <a:headEnd type="none"/>
            <a:tailEnd type="none"/>
          </a:ln>
          <a:effectLst/>
        </p:spPr>
      </p:cxnSp>
      <p:cxnSp>
        <p:nvCxnSpPr>
          <p:cNvPr id="220" name="Straight Connector 219">
            <a:extLst>
              <a:ext uri="{FF2B5EF4-FFF2-40B4-BE49-F238E27FC236}">
                <a16:creationId xmlns:a16="http://schemas.microsoft.com/office/drawing/2014/main" id="{329316C5-CD7E-4065-A4B2-694DDDFBAF97}"/>
              </a:ext>
            </a:extLst>
          </p:cNvPr>
          <p:cNvCxnSpPr>
            <a:cxnSpLocks/>
            <a:stCxn id="211" idx="6"/>
            <a:endCxn id="212" idx="3"/>
          </p:cNvCxnSpPr>
          <p:nvPr/>
        </p:nvCxnSpPr>
        <p:spPr>
          <a:xfrm flipV="1">
            <a:off x="2459355" y="5019867"/>
            <a:ext cx="233217" cy="617413"/>
          </a:xfrm>
          <a:prstGeom prst="line">
            <a:avLst/>
          </a:prstGeom>
          <a:noFill/>
          <a:ln w="9525" cap="flat" cmpd="sng" algn="ctr">
            <a:solidFill>
              <a:srgbClr val="505050"/>
            </a:solidFill>
            <a:prstDash val="solid"/>
            <a:headEnd type="none"/>
            <a:tailEnd type="none"/>
          </a:ln>
          <a:effectLst/>
        </p:spPr>
      </p:cxnSp>
      <p:cxnSp>
        <p:nvCxnSpPr>
          <p:cNvPr id="224" name="Straight Connector 223">
            <a:extLst>
              <a:ext uri="{FF2B5EF4-FFF2-40B4-BE49-F238E27FC236}">
                <a16:creationId xmlns:a16="http://schemas.microsoft.com/office/drawing/2014/main" id="{59FB56F8-A5C0-48BC-A31C-32A1349D2C3F}"/>
              </a:ext>
            </a:extLst>
          </p:cNvPr>
          <p:cNvCxnSpPr>
            <a:cxnSpLocks/>
            <a:stCxn id="214" idx="2"/>
            <a:endCxn id="210" idx="6"/>
          </p:cNvCxnSpPr>
          <p:nvPr/>
        </p:nvCxnSpPr>
        <p:spPr>
          <a:xfrm flipH="1" flipV="1">
            <a:off x="2459355" y="5111629"/>
            <a:ext cx="177714" cy="329162"/>
          </a:xfrm>
          <a:prstGeom prst="line">
            <a:avLst/>
          </a:prstGeom>
          <a:noFill/>
          <a:ln w="9525" cap="flat" cmpd="sng" algn="ctr">
            <a:solidFill>
              <a:srgbClr val="505050"/>
            </a:solidFill>
            <a:prstDash val="solid"/>
            <a:headEnd type="none"/>
            <a:tailEnd type="none"/>
          </a:ln>
          <a:effectLst/>
        </p:spPr>
      </p:cxnSp>
      <p:cxnSp>
        <p:nvCxnSpPr>
          <p:cNvPr id="227" name="Straight Connector 226">
            <a:extLst>
              <a:ext uri="{FF2B5EF4-FFF2-40B4-BE49-F238E27FC236}">
                <a16:creationId xmlns:a16="http://schemas.microsoft.com/office/drawing/2014/main" id="{7ADF8BC4-12CD-41EA-B956-A27A648229A5}"/>
              </a:ext>
            </a:extLst>
          </p:cNvPr>
          <p:cNvCxnSpPr>
            <a:cxnSpLocks/>
            <a:stCxn id="215" idx="1"/>
            <a:endCxn id="211" idx="6"/>
          </p:cNvCxnSpPr>
          <p:nvPr/>
        </p:nvCxnSpPr>
        <p:spPr>
          <a:xfrm flipH="1" flipV="1">
            <a:off x="2459355" y="5637280"/>
            <a:ext cx="233217" cy="260089"/>
          </a:xfrm>
          <a:prstGeom prst="line">
            <a:avLst/>
          </a:prstGeom>
          <a:noFill/>
          <a:ln w="9525" cap="flat" cmpd="sng" algn="ctr">
            <a:solidFill>
              <a:srgbClr val="505050"/>
            </a:solidFill>
            <a:prstDash val="solid"/>
            <a:headEnd type="none"/>
            <a:tailEnd type="none"/>
          </a:ln>
          <a:effectLst/>
        </p:spPr>
      </p:cxnSp>
      <p:cxnSp>
        <p:nvCxnSpPr>
          <p:cNvPr id="228" name="Straight Connector 227">
            <a:extLst>
              <a:ext uri="{FF2B5EF4-FFF2-40B4-BE49-F238E27FC236}">
                <a16:creationId xmlns:a16="http://schemas.microsoft.com/office/drawing/2014/main" id="{007E4B6C-C003-49BE-90A8-556049500169}"/>
              </a:ext>
            </a:extLst>
          </p:cNvPr>
          <p:cNvCxnSpPr>
            <a:cxnSpLocks/>
            <a:stCxn id="215" idx="1"/>
            <a:endCxn id="210" idx="6"/>
          </p:cNvCxnSpPr>
          <p:nvPr/>
        </p:nvCxnSpPr>
        <p:spPr>
          <a:xfrm flipH="1" flipV="1">
            <a:off x="2459355" y="5111629"/>
            <a:ext cx="233217" cy="785740"/>
          </a:xfrm>
          <a:prstGeom prst="line">
            <a:avLst/>
          </a:prstGeom>
          <a:noFill/>
          <a:ln w="9525" cap="flat" cmpd="sng" algn="ctr">
            <a:solidFill>
              <a:srgbClr val="505050"/>
            </a:solidFill>
            <a:prstDash val="solid"/>
            <a:headEnd type="none"/>
            <a:tailEnd type="none"/>
          </a:ln>
          <a:effectLst/>
        </p:spPr>
      </p:cxnSp>
      <p:cxnSp>
        <p:nvCxnSpPr>
          <p:cNvPr id="229" name="Straight Connector 228">
            <a:extLst>
              <a:ext uri="{FF2B5EF4-FFF2-40B4-BE49-F238E27FC236}">
                <a16:creationId xmlns:a16="http://schemas.microsoft.com/office/drawing/2014/main" id="{33E888A1-C729-4CC1-A79F-317C15798BE2}"/>
              </a:ext>
            </a:extLst>
          </p:cNvPr>
          <p:cNvCxnSpPr>
            <a:cxnSpLocks/>
            <a:stCxn id="216" idx="2"/>
            <a:endCxn id="212" idx="5"/>
          </p:cNvCxnSpPr>
          <p:nvPr/>
        </p:nvCxnSpPr>
        <p:spPr>
          <a:xfrm flipH="1" flipV="1">
            <a:off x="2977828" y="5019867"/>
            <a:ext cx="240367" cy="91762"/>
          </a:xfrm>
          <a:prstGeom prst="line">
            <a:avLst/>
          </a:prstGeom>
          <a:noFill/>
          <a:ln w="9525" cap="flat" cmpd="sng" algn="ctr">
            <a:solidFill>
              <a:srgbClr val="505050"/>
            </a:solidFill>
            <a:prstDash val="solid"/>
            <a:headEnd type="none"/>
            <a:tailEnd type="none"/>
          </a:ln>
          <a:effectLst/>
        </p:spPr>
      </p:cxnSp>
      <p:cxnSp>
        <p:nvCxnSpPr>
          <p:cNvPr id="231" name="Straight Connector 230">
            <a:extLst>
              <a:ext uri="{FF2B5EF4-FFF2-40B4-BE49-F238E27FC236}">
                <a16:creationId xmlns:a16="http://schemas.microsoft.com/office/drawing/2014/main" id="{C11EC5C0-EF09-415A-AB22-C334FD71D9C3}"/>
              </a:ext>
            </a:extLst>
          </p:cNvPr>
          <p:cNvCxnSpPr>
            <a:cxnSpLocks/>
            <a:stCxn id="217" idx="2"/>
            <a:endCxn id="212" idx="5"/>
          </p:cNvCxnSpPr>
          <p:nvPr/>
        </p:nvCxnSpPr>
        <p:spPr>
          <a:xfrm flipH="1" flipV="1">
            <a:off x="2977828" y="5019867"/>
            <a:ext cx="240367" cy="617413"/>
          </a:xfrm>
          <a:prstGeom prst="line">
            <a:avLst/>
          </a:prstGeom>
          <a:noFill/>
          <a:ln w="9525" cap="flat" cmpd="sng" algn="ctr">
            <a:solidFill>
              <a:srgbClr val="505050"/>
            </a:solidFill>
            <a:prstDash val="solid"/>
            <a:headEnd type="none"/>
            <a:tailEnd type="none"/>
          </a:ln>
          <a:effectLst/>
        </p:spPr>
      </p:cxnSp>
      <p:cxnSp>
        <p:nvCxnSpPr>
          <p:cNvPr id="234" name="Straight Connector 233">
            <a:extLst>
              <a:ext uri="{FF2B5EF4-FFF2-40B4-BE49-F238E27FC236}">
                <a16:creationId xmlns:a16="http://schemas.microsoft.com/office/drawing/2014/main" id="{CFC3E6CD-184B-43B3-A970-A993A37DEA50}"/>
              </a:ext>
            </a:extLst>
          </p:cNvPr>
          <p:cNvCxnSpPr>
            <a:cxnSpLocks/>
            <a:stCxn id="216" idx="2"/>
            <a:endCxn id="214" idx="6"/>
          </p:cNvCxnSpPr>
          <p:nvPr/>
        </p:nvCxnSpPr>
        <p:spPr>
          <a:xfrm flipH="1">
            <a:off x="3040481" y="5111629"/>
            <a:ext cx="177714" cy="329162"/>
          </a:xfrm>
          <a:prstGeom prst="line">
            <a:avLst/>
          </a:prstGeom>
          <a:noFill/>
          <a:ln w="9525" cap="flat" cmpd="sng" algn="ctr">
            <a:solidFill>
              <a:srgbClr val="505050"/>
            </a:solidFill>
            <a:prstDash val="solid"/>
            <a:headEnd type="none"/>
            <a:tailEnd type="none"/>
          </a:ln>
          <a:effectLst/>
        </p:spPr>
      </p:cxnSp>
      <p:cxnSp>
        <p:nvCxnSpPr>
          <p:cNvPr id="235" name="Straight Connector 234">
            <a:extLst>
              <a:ext uri="{FF2B5EF4-FFF2-40B4-BE49-F238E27FC236}">
                <a16:creationId xmlns:a16="http://schemas.microsoft.com/office/drawing/2014/main" id="{781C1468-5A48-4B4E-B58E-EE6830960353}"/>
              </a:ext>
            </a:extLst>
          </p:cNvPr>
          <p:cNvCxnSpPr>
            <a:cxnSpLocks/>
            <a:endCxn id="214" idx="6"/>
          </p:cNvCxnSpPr>
          <p:nvPr/>
        </p:nvCxnSpPr>
        <p:spPr>
          <a:xfrm flipH="1" flipV="1">
            <a:off x="3040481" y="5440791"/>
            <a:ext cx="177714" cy="213371"/>
          </a:xfrm>
          <a:prstGeom prst="line">
            <a:avLst/>
          </a:prstGeom>
          <a:noFill/>
          <a:ln w="9525" cap="flat" cmpd="sng" algn="ctr">
            <a:solidFill>
              <a:srgbClr val="505050"/>
            </a:solidFill>
            <a:prstDash val="solid"/>
            <a:headEnd type="none"/>
            <a:tailEnd type="none"/>
          </a:ln>
          <a:effectLst/>
        </p:spPr>
      </p:cxnSp>
      <p:cxnSp>
        <p:nvCxnSpPr>
          <p:cNvPr id="236" name="Straight Connector 235">
            <a:extLst>
              <a:ext uri="{FF2B5EF4-FFF2-40B4-BE49-F238E27FC236}">
                <a16:creationId xmlns:a16="http://schemas.microsoft.com/office/drawing/2014/main" id="{21B8F17A-7FAF-4870-916B-8138EDEF6649}"/>
              </a:ext>
            </a:extLst>
          </p:cNvPr>
          <p:cNvCxnSpPr>
            <a:cxnSpLocks/>
            <a:stCxn id="217" idx="2"/>
            <a:endCxn id="215" idx="7"/>
          </p:cNvCxnSpPr>
          <p:nvPr/>
        </p:nvCxnSpPr>
        <p:spPr>
          <a:xfrm flipH="1">
            <a:off x="2977828" y="5637280"/>
            <a:ext cx="240367" cy="260089"/>
          </a:xfrm>
          <a:prstGeom prst="line">
            <a:avLst/>
          </a:prstGeom>
          <a:noFill/>
          <a:ln w="9525" cap="flat" cmpd="sng" algn="ctr">
            <a:solidFill>
              <a:srgbClr val="505050"/>
            </a:solidFill>
            <a:prstDash val="solid"/>
            <a:headEnd type="none"/>
            <a:tailEnd type="none"/>
          </a:ln>
          <a:effectLst/>
        </p:spPr>
      </p:cxnSp>
      <p:cxnSp>
        <p:nvCxnSpPr>
          <p:cNvPr id="238" name="Straight Connector 237">
            <a:extLst>
              <a:ext uri="{FF2B5EF4-FFF2-40B4-BE49-F238E27FC236}">
                <a16:creationId xmlns:a16="http://schemas.microsoft.com/office/drawing/2014/main" id="{943CF24D-28E3-4BD5-AC6C-B8935A8038BF}"/>
              </a:ext>
            </a:extLst>
          </p:cNvPr>
          <p:cNvCxnSpPr>
            <a:cxnSpLocks/>
            <a:stCxn id="216" idx="2"/>
            <a:endCxn id="215" idx="7"/>
          </p:cNvCxnSpPr>
          <p:nvPr/>
        </p:nvCxnSpPr>
        <p:spPr>
          <a:xfrm flipH="1">
            <a:off x="2977828" y="5111629"/>
            <a:ext cx="240367" cy="785740"/>
          </a:xfrm>
          <a:prstGeom prst="line">
            <a:avLst/>
          </a:prstGeom>
          <a:noFill/>
          <a:ln w="9525" cap="flat" cmpd="sng" algn="ctr">
            <a:solidFill>
              <a:srgbClr val="505050"/>
            </a:solidFill>
            <a:prstDash val="solid"/>
            <a:headEnd type="none"/>
            <a:tailEnd type="none"/>
          </a:ln>
          <a:effectLst/>
        </p:spPr>
      </p:cxnSp>
      <p:cxnSp>
        <p:nvCxnSpPr>
          <p:cNvPr id="239" name="Connector: Elbow 238">
            <a:extLst>
              <a:ext uri="{FF2B5EF4-FFF2-40B4-BE49-F238E27FC236}">
                <a16:creationId xmlns:a16="http://schemas.microsoft.com/office/drawing/2014/main" id="{7652AFA1-9342-4F3B-8C47-F3A41C24BDC7}"/>
              </a:ext>
            </a:extLst>
          </p:cNvPr>
          <p:cNvCxnSpPr>
            <a:cxnSpLocks/>
            <a:stCxn id="209" idx="2"/>
            <a:endCxn id="187" idx="1"/>
          </p:cNvCxnSpPr>
          <p:nvPr/>
        </p:nvCxnSpPr>
        <p:spPr>
          <a:xfrm rot="16200000" flipH="1">
            <a:off x="752937" y="5682099"/>
            <a:ext cx="1171448" cy="4695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63DA6CF3-E855-4632-8536-7B234AB35058}"/>
              </a:ext>
            </a:extLst>
          </p:cNvPr>
          <p:cNvSpPr/>
          <p:nvPr/>
        </p:nvSpPr>
        <p:spPr bwMode="auto">
          <a:xfrm>
            <a:off x="2048687"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81EFCE8E-7339-4E76-A340-043DA4EBA537}"/>
              </a:ext>
            </a:extLst>
          </p:cNvPr>
          <p:cNvSpPr/>
          <p:nvPr/>
        </p:nvSpPr>
        <p:spPr bwMode="auto">
          <a:xfrm>
            <a:off x="2048687"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a:extLst>
              <a:ext uri="{FF2B5EF4-FFF2-40B4-BE49-F238E27FC236}">
                <a16:creationId xmlns:a16="http://schemas.microsoft.com/office/drawing/2014/main" id="{D2FB623F-D30B-413A-86F9-1AE0C1B4AEA3}"/>
              </a:ext>
            </a:extLst>
          </p:cNvPr>
          <p:cNvSpPr/>
          <p:nvPr/>
        </p:nvSpPr>
        <p:spPr bwMode="auto">
          <a:xfrm>
            <a:off x="2626238" y="908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2A30AF35-B6E1-4A0F-B991-354B0040B081}"/>
              </a:ext>
            </a:extLst>
          </p:cNvPr>
          <p:cNvSpPr/>
          <p:nvPr/>
        </p:nvSpPr>
        <p:spPr bwMode="auto">
          <a:xfrm>
            <a:off x="2629813" y="147202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98DC5D0E-11B5-458E-A742-AF94082195EE}"/>
              </a:ext>
            </a:extLst>
          </p:cNvPr>
          <p:cNvSpPr/>
          <p:nvPr/>
        </p:nvSpPr>
        <p:spPr bwMode="auto">
          <a:xfrm>
            <a:off x="2626238" y="2070854"/>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D4EED2EC-316B-42DF-86F6-5D90A2C045F0}"/>
              </a:ext>
            </a:extLst>
          </p:cNvPr>
          <p:cNvSpPr/>
          <p:nvPr/>
        </p:nvSpPr>
        <p:spPr bwMode="auto">
          <a:xfrm>
            <a:off x="3210939" y="1142867"/>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C2490227-E160-4CD6-BF50-746E83CC4874}"/>
              </a:ext>
            </a:extLst>
          </p:cNvPr>
          <p:cNvSpPr/>
          <p:nvPr/>
        </p:nvSpPr>
        <p:spPr bwMode="auto">
          <a:xfrm>
            <a:off x="3210939" y="166851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9" name="Straight Connector 248">
            <a:extLst>
              <a:ext uri="{FF2B5EF4-FFF2-40B4-BE49-F238E27FC236}">
                <a16:creationId xmlns:a16="http://schemas.microsoft.com/office/drawing/2014/main" id="{3B8F50EC-265F-4012-8244-F008E510AD90}"/>
              </a:ext>
            </a:extLst>
          </p:cNvPr>
          <p:cNvCxnSpPr>
            <a:cxnSpLocks/>
            <a:stCxn id="241" idx="6"/>
            <a:endCxn id="243" idx="3"/>
          </p:cNvCxnSpPr>
          <p:nvPr/>
        </p:nvCxnSpPr>
        <p:spPr>
          <a:xfrm flipV="1">
            <a:off x="2452099" y="1252273"/>
            <a:ext cx="233217" cy="91762"/>
          </a:xfrm>
          <a:prstGeom prst="line">
            <a:avLst/>
          </a:prstGeom>
          <a:noFill/>
          <a:ln w="9525" cap="flat" cmpd="sng" algn="ctr">
            <a:solidFill>
              <a:srgbClr val="505050"/>
            </a:solidFill>
            <a:prstDash val="solid"/>
            <a:headEnd type="none"/>
            <a:tailEnd type="none"/>
          </a:ln>
          <a:effectLst/>
        </p:spPr>
      </p:cxnSp>
      <p:cxnSp>
        <p:nvCxnSpPr>
          <p:cNvPr id="250" name="Straight Connector 249">
            <a:extLst>
              <a:ext uri="{FF2B5EF4-FFF2-40B4-BE49-F238E27FC236}">
                <a16:creationId xmlns:a16="http://schemas.microsoft.com/office/drawing/2014/main" id="{5FB6DDC6-8EB0-458E-9B2E-89D39A7472AA}"/>
              </a:ext>
            </a:extLst>
          </p:cNvPr>
          <p:cNvCxnSpPr>
            <a:cxnSpLocks/>
            <a:stCxn id="242" idx="6"/>
            <a:endCxn id="244" idx="2"/>
          </p:cNvCxnSpPr>
          <p:nvPr/>
        </p:nvCxnSpPr>
        <p:spPr>
          <a:xfrm flipV="1">
            <a:off x="2452099" y="1673197"/>
            <a:ext cx="177714" cy="196489"/>
          </a:xfrm>
          <a:prstGeom prst="line">
            <a:avLst/>
          </a:prstGeom>
          <a:noFill/>
          <a:ln w="9525" cap="flat" cmpd="sng" algn="ctr">
            <a:solidFill>
              <a:srgbClr val="505050"/>
            </a:solidFill>
            <a:prstDash val="solid"/>
            <a:headEnd type="none"/>
            <a:tailEnd type="none"/>
          </a:ln>
          <a:effectLst/>
        </p:spPr>
      </p:cxnSp>
      <p:cxnSp>
        <p:nvCxnSpPr>
          <p:cNvPr id="251" name="Straight Connector 250">
            <a:extLst>
              <a:ext uri="{FF2B5EF4-FFF2-40B4-BE49-F238E27FC236}">
                <a16:creationId xmlns:a16="http://schemas.microsoft.com/office/drawing/2014/main" id="{6877B968-BC27-41C0-B635-AC4C40419E51}"/>
              </a:ext>
            </a:extLst>
          </p:cNvPr>
          <p:cNvCxnSpPr>
            <a:cxnSpLocks/>
            <a:stCxn id="242" idx="6"/>
            <a:endCxn id="243" idx="3"/>
          </p:cNvCxnSpPr>
          <p:nvPr/>
        </p:nvCxnSpPr>
        <p:spPr>
          <a:xfrm flipV="1">
            <a:off x="2452099" y="1252273"/>
            <a:ext cx="233217" cy="617413"/>
          </a:xfrm>
          <a:prstGeom prst="line">
            <a:avLst/>
          </a:prstGeom>
          <a:noFill/>
          <a:ln w="9525" cap="flat" cmpd="sng" algn="ctr">
            <a:solidFill>
              <a:srgbClr val="505050"/>
            </a:solidFill>
            <a:prstDash val="solid"/>
            <a:headEnd type="none"/>
            <a:tailEnd type="none"/>
          </a:ln>
          <a:effectLst/>
        </p:spPr>
      </p:cxnSp>
      <p:cxnSp>
        <p:nvCxnSpPr>
          <p:cNvPr id="252" name="Straight Connector 251">
            <a:extLst>
              <a:ext uri="{FF2B5EF4-FFF2-40B4-BE49-F238E27FC236}">
                <a16:creationId xmlns:a16="http://schemas.microsoft.com/office/drawing/2014/main" id="{4772F870-69BA-4896-A596-D1AAF9551C04}"/>
              </a:ext>
            </a:extLst>
          </p:cNvPr>
          <p:cNvCxnSpPr>
            <a:cxnSpLocks/>
            <a:stCxn id="244" idx="2"/>
            <a:endCxn id="241" idx="6"/>
          </p:cNvCxnSpPr>
          <p:nvPr/>
        </p:nvCxnSpPr>
        <p:spPr>
          <a:xfrm flipH="1" flipV="1">
            <a:off x="2452099" y="1344035"/>
            <a:ext cx="177714" cy="329162"/>
          </a:xfrm>
          <a:prstGeom prst="line">
            <a:avLst/>
          </a:prstGeom>
          <a:noFill/>
          <a:ln w="9525" cap="flat" cmpd="sng" algn="ctr">
            <a:solidFill>
              <a:srgbClr val="505050"/>
            </a:solidFill>
            <a:prstDash val="solid"/>
            <a:headEnd type="none"/>
            <a:tailEnd type="none"/>
          </a:ln>
          <a:effectLst/>
        </p:spPr>
      </p:cxnSp>
      <p:cxnSp>
        <p:nvCxnSpPr>
          <p:cNvPr id="253" name="Straight Connector 252">
            <a:extLst>
              <a:ext uri="{FF2B5EF4-FFF2-40B4-BE49-F238E27FC236}">
                <a16:creationId xmlns:a16="http://schemas.microsoft.com/office/drawing/2014/main" id="{B78FDB19-7036-43E5-AF85-B24E29CF8492}"/>
              </a:ext>
            </a:extLst>
          </p:cNvPr>
          <p:cNvCxnSpPr>
            <a:cxnSpLocks/>
            <a:stCxn id="245" idx="1"/>
            <a:endCxn id="242" idx="6"/>
          </p:cNvCxnSpPr>
          <p:nvPr/>
        </p:nvCxnSpPr>
        <p:spPr>
          <a:xfrm flipH="1" flipV="1">
            <a:off x="2452099" y="1869686"/>
            <a:ext cx="233217" cy="260089"/>
          </a:xfrm>
          <a:prstGeom prst="line">
            <a:avLst/>
          </a:prstGeom>
          <a:noFill/>
          <a:ln w="9525" cap="flat" cmpd="sng" algn="ctr">
            <a:solidFill>
              <a:srgbClr val="505050"/>
            </a:solidFill>
            <a:prstDash val="solid"/>
            <a:headEnd type="none"/>
            <a:tailEnd type="none"/>
          </a:ln>
          <a:effectLst/>
        </p:spPr>
      </p:cxnSp>
      <p:cxnSp>
        <p:nvCxnSpPr>
          <p:cNvPr id="255" name="Straight Connector 254">
            <a:extLst>
              <a:ext uri="{FF2B5EF4-FFF2-40B4-BE49-F238E27FC236}">
                <a16:creationId xmlns:a16="http://schemas.microsoft.com/office/drawing/2014/main" id="{5881E954-BB21-4985-A056-DB839E11BF12}"/>
              </a:ext>
            </a:extLst>
          </p:cNvPr>
          <p:cNvCxnSpPr>
            <a:cxnSpLocks/>
            <a:stCxn id="245" idx="1"/>
            <a:endCxn id="241" idx="6"/>
          </p:cNvCxnSpPr>
          <p:nvPr/>
        </p:nvCxnSpPr>
        <p:spPr>
          <a:xfrm flipH="1" flipV="1">
            <a:off x="2452099" y="1344035"/>
            <a:ext cx="233217" cy="785740"/>
          </a:xfrm>
          <a:prstGeom prst="line">
            <a:avLst/>
          </a:prstGeom>
          <a:noFill/>
          <a:ln w="9525" cap="flat" cmpd="sng" algn="ctr">
            <a:solidFill>
              <a:srgbClr val="505050"/>
            </a:solidFill>
            <a:prstDash val="solid"/>
            <a:headEnd type="none"/>
            <a:tailEnd type="none"/>
          </a:ln>
          <a:effectLst/>
        </p:spPr>
      </p:cxnSp>
      <p:cxnSp>
        <p:nvCxnSpPr>
          <p:cNvPr id="256" name="Straight Connector 255">
            <a:extLst>
              <a:ext uri="{FF2B5EF4-FFF2-40B4-BE49-F238E27FC236}">
                <a16:creationId xmlns:a16="http://schemas.microsoft.com/office/drawing/2014/main" id="{CF0A97F7-A607-40F2-886C-826820AF00CE}"/>
              </a:ext>
            </a:extLst>
          </p:cNvPr>
          <p:cNvCxnSpPr>
            <a:cxnSpLocks/>
            <a:stCxn id="246" idx="2"/>
            <a:endCxn id="243" idx="5"/>
          </p:cNvCxnSpPr>
          <p:nvPr/>
        </p:nvCxnSpPr>
        <p:spPr>
          <a:xfrm flipH="1" flipV="1">
            <a:off x="2970572" y="1252273"/>
            <a:ext cx="240367" cy="91762"/>
          </a:xfrm>
          <a:prstGeom prst="line">
            <a:avLst/>
          </a:prstGeom>
          <a:noFill/>
          <a:ln w="9525" cap="flat" cmpd="sng" algn="ctr">
            <a:solidFill>
              <a:srgbClr val="505050"/>
            </a:solidFill>
            <a:prstDash val="solid"/>
            <a:headEnd type="none"/>
            <a:tailEnd type="none"/>
          </a:ln>
          <a:effectLst/>
        </p:spPr>
      </p:cxnSp>
      <p:cxnSp>
        <p:nvCxnSpPr>
          <p:cNvPr id="257" name="Straight Connector 256">
            <a:extLst>
              <a:ext uri="{FF2B5EF4-FFF2-40B4-BE49-F238E27FC236}">
                <a16:creationId xmlns:a16="http://schemas.microsoft.com/office/drawing/2014/main" id="{91E30876-E31E-440E-A414-576CE3A7666A}"/>
              </a:ext>
            </a:extLst>
          </p:cNvPr>
          <p:cNvCxnSpPr>
            <a:cxnSpLocks/>
            <a:stCxn id="248" idx="2"/>
            <a:endCxn id="243" idx="5"/>
          </p:cNvCxnSpPr>
          <p:nvPr/>
        </p:nvCxnSpPr>
        <p:spPr>
          <a:xfrm flipH="1" flipV="1">
            <a:off x="2970572" y="1252273"/>
            <a:ext cx="240367" cy="617413"/>
          </a:xfrm>
          <a:prstGeom prst="line">
            <a:avLst/>
          </a:prstGeom>
          <a:noFill/>
          <a:ln w="9525" cap="flat" cmpd="sng" algn="ctr">
            <a:solidFill>
              <a:srgbClr val="505050"/>
            </a:solidFill>
            <a:prstDash val="solid"/>
            <a:headEnd type="none"/>
            <a:tailEnd type="none"/>
          </a:ln>
          <a:effectLst/>
        </p:spPr>
      </p:cxnSp>
      <p:cxnSp>
        <p:nvCxnSpPr>
          <p:cNvPr id="258" name="Straight Connector 257">
            <a:extLst>
              <a:ext uri="{FF2B5EF4-FFF2-40B4-BE49-F238E27FC236}">
                <a16:creationId xmlns:a16="http://schemas.microsoft.com/office/drawing/2014/main" id="{CA8B4A1D-6E09-4953-8C7F-DEDB86C1F32C}"/>
              </a:ext>
            </a:extLst>
          </p:cNvPr>
          <p:cNvCxnSpPr>
            <a:cxnSpLocks/>
            <a:stCxn id="246" idx="2"/>
            <a:endCxn id="244" idx="6"/>
          </p:cNvCxnSpPr>
          <p:nvPr/>
        </p:nvCxnSpPr>
        <p:spPr>
          <a:xfrm flipH="1">
            <a:off x="3033225" y="1344035"/>
            <a:ext cx="177714" cy="329162"/>
          </a:xfrm>
          <a:prstGeom prst="line">
            <a:avLst/>
          </a:prstGeom>
          <a:noFill/>
          <a:ln w="9525" cap="flat" cmpd="sng" algn="ctr">
            <a:solidFill>
              <a:srgbClr val="505050"/>
            </a:solidFill>
            <a:prstDash val="solid"/>
            <a:headEnd type="none"/>
            <a:tailEnd type="none"/>
          </a:ln>
          <a:effectLst/>
        </p:spPr>
      </p:cxnSp>
      <p:cxnSp>
        <p:nvCxnSpPr>
          <p:cNvPr id="259" name="Straight Connector 258">
            <a:extLst>
              <a:ext uri="{FF2B5EF4-FFF2-40B4-BE49-F238E27FC236}">
                <a16:creationId xmlns:a16="http://schemas.microsoft.com/office/drawing/2014/main" id="{00AAF65D-58C9-4E88-8CA9-4CF28CF354D5}"/>
              </a:ext>
            </a:extLst>
          </p:cNvPr>
          <p:cNvCxnSpPr>
            <a:cxnSpLocks/>
            <a:endCxn id="244" idx="6"/>
          </p:cNvCxnSpPr>
          <p:nvPr/>
        </p:nvCxnSpPr>
        <p:spPr>
          <a:xfrm flipH="1" flipV="1">
            <a:off x="3033225" y="1673197"/>
            <a:ext cx="177714" cy="213371"/>
          </a:xfrm>
          <a:prstGeom prst="line">
            <a:avLst/>
          </a:prstGeom>
          <a:noFill/>
          <a:ln w="9525" cap="flat" cmpd="sng" algn="ctr">
            <a:solidFill>
              <a:srgbClr val="505050"/>
            </a:solidFill>
            <a:prstDash val="solid"/>
            <a:headEnd type="none"/>
            <a:tailEnd type="none"/>
          </a:ln>
          <a:effectLst/>
        </p:spPr>
      </p:cxnSp>
      <p:cxnSp>
        <p:nvCxnSpPr>
          <p:cNvPr id="260" name="Straight Connector 259">
            <a:extLst>
              <a:ext uri="{FF2B5EF4-FFF2-40B4-BE49-F238E27FC236}">
                <a16:creationId xmlns:a16="http://schemas.microsoft.com/office/drawing/2014/main" id="{8D4EB3D6-812C-42CC-B124-3E2F773AB3FF}"/>
              </a:ext>
            </a:extLst>
          </p:cNvPr>
          <p:cNvCxnSpPr>
            <a:cxnSpLocks/>
            <a:stCxn id="248" idx="2"/>
            <a:endCxn id="245" idx="7"/>
          </p:cNvCxnSpPr>
          <p:nvPr/>
        </p:nvCxnSpPr>
        <p:spPr>
          <a:xfrm flipH="1">
            <a:off x="2970572" y="1869686"/>
            <a:ext cx="240367" cy="260089"/>
          </a:xfrm>
          <a:prstGeom prst="line">
            <a:avLst/>
          </a:prstGeom>
          <a:noFill/>
          <a:ln w="9525" cap="flat" cmpd="sng" algn="ctr">
            <a:solidFill>
              <a:srgbClr val="505050"/>
            </a:solidFill>
            <a:prstDash val="solid"/>
            <a:headEnd type="none"/>
            <a:tailEnd type="none"/>
          </a:ln>
          <a:effectLst/>
        </p:spPr>
      </p:cxnSp>
      <p:cxnSp>
        <p:nvCxnSpPr>
          <p:cNvPr id="261" name="Straight Connector 260">
            <a:extLst>
              <a:ext uri="{FF2B5EF4-FFF2-40B4-BE49-F238E27FC236}">
                <a16:creationId xmlns:a16="http://schemas.microsoft.com/office/drawing/2014/main" id="{E31A14B9-1BF9-489F-88CD-92D62918A657}"/>
              </a:ext>
            </a:extLst>
          </p:cNvPr>
          <p:cNvCxnSpPr>
            <a:cxnSpLocks/>
            <a:stCxn id="246" idx="2"/>
            <a:endCxn id="245" idx="7"/>
          </p:cNvCxnSpPr>
          <p:nvPr/>
        </p:nvCxnSpPr>
        <p:spPr>
          <a:xfrm flipH="1">
            <a:off x="2970572" y="1344035"/>
            <a:ext cx="240367" cy="785740"/>
          </a:xfrm>
          <a:prstGeom prst="line">
            <a:avLst/>
          </a:prstGeom>
          <a:noFill/>
          <a:ln w="9525" cap="flat" cmpd="sng" algn="ctr">
            <a:solidFill>
              <a:srgbClr val="505050"/>
            </a:solidFill>
            <a:prstDash val="solid"/>
            <a:headEnd type="none"/>
            <a:tailEnd type="none"/>
          </a:ln>
          <a:effectLst/>
        </p:spPr>
      </p:cxnSp>
      <p:cxnSp>
        <p:nvCxnSpPr>
          <p:cNvPr id="262" name="Connector: Elbow 261">
            <a:extLst>
              <a:ext uri="{FF2B5EF4-FFF2-40B4-BE49-F238E27FC236}">
                <a16:creationId xmlns:a16="http://schemas.microsoft.com/office/drawing/2014/main" id="{7AB4DA77-94BA-41DB-9E43-AD9ED1E8C5A7}"/>
              </a:ext>
            </a:extLst>
          </p:cNvPr>
          <p:cNvCxnSpPr>
            <a:cxnSpLocks/>
            <a:stCxn id="187" idx="3"/>
            <a:endCxn id="186" idx="2"/>
          </p:cNvCxnSpPr>
          <p:nvPr/>
        </p:nvCxnSpPr>
        <p:spPr>
          <a:xfrm flipV="1">
            <a:off x="4406580" y="5291876"/>
            <a:ext cx="711036" cy="12107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D758BDF-7CBC-4469-AE19-00858E1FFD23}"/>
              </a:ext>
            </a:extLst>
          </p:cNvPr>
          <p:cNvSpPr/>
          <p:nvPr/>
        </p:nvSpPr>
        <p:spPr>
          <a:xfrm>
            <a:off x="616408" y="4084094"/>
            <a:ext cx="6726418" cy="264896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95544"/>
      </p:ext>
    </p:extLst>
  </p:cSld>
  <p:clrMapOvr>
    <a:masterClrMapping/>
  </p:clrMapOvr>
  <mc:AlternateContent xmlns:mc="http://schemas.openxmlformats.org/markup-compatibility/2006" xmlns:p14="http://schemas.microsoft.com/office/powerpoint/2010/main">
    <mc:Choice Requires="p14">
      <p:transition spd="slow" p14:dur="2000" advTm="6441"/>
    </mc:Choice>
    <mc:Fallback xmlns="">
      <p:transition spd="slow" advTm="644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32751"/>
            <a:ext cx="12192000" cy="6062506"/>
          </a:xfrm>
        </p:spPr>
        <p:txBody>
          <a:bodyPr vert="horz" wrap="square" lIns="146304" tIns="91440" rIns="146304" bIns="91440" rtlCol="0" anchor="t">
            <a:noAutofit/>
          </a:bodyPr>
          <a:lstStyle/>
          <a:p>
            <a:pPr marL="335915" indent="-335915">
              <a:lnSpc>
                <a:spcPct val="110000"/>
              </a:lnSpc>
            </a:pPr>
            <a:r>
              <a:rPr lang="en-US" sz="3600" b="1">
                <a:cs typeface="Segoe UI Light"/>
              </a:rPr>
              <a:t>Honest-but-curious</a:t>
            </a:r>
            <a:r>
              <a:rPr lang="en-US" sz="3600">
                <a:cs typeface="Segoe UI Light"/>
              </a:rPr>
              <a:t> setting – adversary follows the protocol but tries to infer information from the protocol transcript.</a:t>
            </a:r>
          </a:p>
          <a:p>
            <a:pPr marL="335915" indent="-335915">
              <a:lnSpc>
                <a:spcPct val="110000"/>
              </a:lnSpc>
            </a:pPr>
            <a:r>
              <a:rPr lang="en-US" sz="3600" b="1">
                <a:cs typeface="Segoe UI Light"/>
              </a:rPr>
              <a:t>Semi-trusted third party </a:t>
            </a:r>
            <a:r>
              <a:rPr lang="en-US" sz="3600">
                <a:cs typeface="Segoe UI Light"/>
              </a:rPr>
              <a:t>- PG (Privacy Guardian) does not collude with any other party. </a:t>
            </a:r>
          </a:p>
          <a:p>
            <a:pPr marL="572461" lvl="1" indent="-335915">
              <a:lnSpc>
                <a:spcPct val="110000"/>
              </a:lnSpc>
            </a:pPr>
            <a:r>
              <a:rPr lang="en-US" sz="2032">
                <a:cs typeface="Segoe UI Light"/>
              </a:rPr>
              <a:t>If PG colludes with a querying party (and no noise added) – there is no privacy protection.</a:t>
            </a:r>
          </a:p>
          <a:p>
            <a:pPr marL="335915" indent="-335915">
              <a:lnSpc>
                <a:spcPct val="110000"/>
              </a:lnSpc>
            </a:pPr>
            <a:r>
              <a:rPr lang="en-US" sz="3600" b="1">
                <a:solidFill>
                  <a:srgbClr val="FF0000"/>
                </a:solidFill>
                <a:cs typeface="Segoe UI Light"/>
              </a:rPr>
              <a:t>Perfect confidentiality </a:t>
            </a:r>
            <a:r>
              <a:rPr lang="en-US" sz="3600">
                <a:cs typeface="Segoe UI Light"/>
              </a:rPr>
              <a:t>– assumed above, protocol reveals nothing except the final noised result to the querying party.</a:t>
            </a:r>
          </a:p>
          <a:p>
            <a:pPr marL="335915" indent="-335915">
              <a:lnSpc>
                <a:spcPct val="110000"/>
              </a:lnSpc>
            </a:pPr>
            <a:r>
              <a:rPr lang="en-US" sz="3600" b="1">
                <a:solidFill>
                  <a:srgbClr val="FF0000"/>
                </a:solidFill>
                <a:cs typeface="Segoe UI Light"/>
              </a:rPr>
              <a:t>Strong privacy </a:t>
            </a:r>
            <a:r>
              <a:rPr lang="en-US" sz="3600">
                <a:cs typeface="Segoe UI Light"/>
              </a:rPr>
              <a:t>– when at most 1 corrupted answering party.</a:t>
            </a:r>
          </a:p>
          <a:p>
            <a:pPr marL="572461" lvl="1" indent="-335915">
              <a:lnSpc>
                <a:spcPct val="110000"/>
              </a:lnSpc>
            </a:pPr>
            <a:r>
              <a:rPr lang="en-US" sz="2032">
                <a:cs typeface="Segoe UI Light"/>
              </a:rPr>
              <a:t>Privacy degrades only and proportionally to the number of corrupted answering parties. </a:t>
            </a:r>
          </a:p>
          <a:p>
            <a:pPr marL="572461" lvl="1" indent="-335915">
              <a:lnSpc>
                <a:spcPct val="110000"/>
              </a:lnSpc>
            </a:pPr>
            <a:r>
              <a:rPr lang="en-US" sz="2032">
                <a:cs typeface="Segoe UI Light"/>
              </a:rPr>
              <a:t>Privacy leakage only to the querying party when more than a single answering party is corrupted.</a:t>
            </a: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Confidentiality &amp; Privacy Guarantees</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986910675"/>
      </p:ext>
    </p:extLst>
  </p:cSld>
  <p:clrMapOvr>
    <a:masterClrMapping/>
  </p:clrMapOvr>
  <p:transition advTm="39483">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6E53F6-2525-488B-804D-A46F37D35C10}"/>
              </a:ext>
            </a:extLst>
          </p:cNvPr>
          <p:cNvSpPr>
            <a:spLocks noGrp="1"/>
          </p:cNvSpPr>
          <p:nvPr>
            <p:ph type="title"/>
          </p:nvPr>
        </p:nvSpPr>
        <p:spPr>
          <a:xfrm>
            <a:off x="0" y="1134208"/>
            <a:ext cx="12192000" cy="4589584"/>
          </a:xfrm>
        </p:spPr>
        <p:txBody>
          <a:bodyPr/>
          <a:lstStyle/>
          <a:p>
            <a:r>
              <a:rPr lang="en-US" sz="6600">
                <a:solidFill>
                  <a:schemeClr val="tx1">
                    <a:lumMod val="65000"/>
                  </a:schemeClr>
                </a:solidFill>
              </a:rPr>
              <a:t>1. </a:t>
            </a:r>
            <a:r>
              <a:rPr lang="pl-PL" sz="6600" err="1">
                <a:solidFill>
                  <a:schemeClr val="tx1">
                    <a:lumMod val="65000"/>
                  </a:schemeClr>
                </a:solidFill>
              </a:rPr>
              <a:t>Requirements</a:t>
            </a:r>
            <a:r>
              <a:rPr lang="pl-PL" sz="6600">
                <a:solidFill>
                  <a:schemeClr val="tx1">
                    <a:lumMod val="65000"/>
                  </a:schemeClr>
                </a:solidFill>
              </a:rPr>
              <a:t> &amp; </a:t>
            </a:r>
            <a:r>
              <a:rPr lang="pl-PL" sz="6600" err="1">
                <a:solidFill>
                  <a:schemeClr val="tx1">
                    <a:lumMod val="65000"/>
                  </a:schemeClr>
                </a:solidFill>
              </a:rPr>
              <a:t>Overview</a:t>
            </a:r>
            <a:r>
              <a:rPr lang="pl-PL" sz="6600">
                <a:solidFill>
                  <a:schemeClr val="tx1">
                    <a:lumMod val="65000"/>
                  </a:schemeClr>
                </a:solidFill>
              </a:rPr>
              <a:t> </a:t>
            </a:r>
            <a:br>
              <a:rPr lang="en-US" sz="6600"/>
            </a:br>
            <a:br>
              <a:rPr lang="en-US" sz="6600"/>
            </a:br>
            <a:r>
              <a:rPr lang="en-US" sz="6600">
                <a:solidFill>
                  <a:schemeClr val="tx1">
                    <a:lumMod val="65000"/>
                  </a:schemeClr>
                </a:solidFill>
              </a:rPr>
              <a:t>2. </a:t>
            </a:r>
            <a:r>
              <a:rPr lang="pl-PL" sz="6600">
                <a:solidFill>
                  <a:schemeClr val="tx1">
                    <a:lumMod val="65000"/>
                  </a:schemeClr>
                </a:solidFill>
              </a:rPr>
              <a:t>CaPC </a:t>
            </a:r>
            <a:r>
              <a:rPr lang="pl-PL" sz="6600" err="1">
                <a:solidFill>
                  <a:schemeClr val="tx1">
                    <a:lumMod val="65000"/>
                  </a:schemeClr>
                </a:solidFill>
              </a:rPr>
              <a:t>Protocol</a:t>
            </a:r>
            <a:br>
              <a:rPr lang="en-US" sz="6600"/>
            </a:br>
            <a:br>
              <a:rPr lang="en-US" sz="6600"/>
            </a:br>
            <a:r>
              <a:rPr lang="en-US" sz="6600" b="1"/>
              <a:t>3. </a:t>
            </a:r>
            <a:r>
              <a:rPr lang="pl-PL" sz="6600" b="1" err="1"/>
              <a:t>Empirical</a:t>
            </a:r>
            <a:r>
              <a:rPr lang="pl-PL" sz="6600" b="1"/>
              <a:t> Evaluation</a:t>
            </a:r>
            <a:r>
              <a:rPr lang="en-US" sz="6600"/>
              <a:t>	</a:t>
            </a:r>
          </a:p>
        </p:txBody>
      </p:sp>
    </p:spTree>
    <p:extLst>
      <p:ext uri="{BB962C8B-B14F-4D97-AF65-F5344CB8AC3E}">
        <p14:creationId xmlns:p14="http://schemas.microsoft.com/office/powerpoint/2010/main" val="15382975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Homogenous Architecture</a:t>
            </a:r>
          </a:p>
        </p:txBody>
      </p:sp>
      <p:graphicFrame>
        <p:nvGraphicFramePr>
          <p:cNvPr id="6" name="Chart 5">
            <a:extLst>
              <a:ext uri="{FF2B5EF4-FFF2-40B4-BE49-F238E27FC236}">
                <a16:creationId xmlns:a16="http://schemas.microsoft.com/office/drawing/2014/main" id="{66D66FD4-708B-45EE-ADF0-335DACA17FEE}"/>
              </a:ext>
            </a:extLst>
          </p:cNvPr>
          <p:cNvGraphicFramePr>
            <a:graphicFrameLocks/>
          </p:cNvGraphicFramePr>
          <p:nvPr/>
        </p:nvGraphicFramePr>
        <p:xfrm>
          <a:off x="0" y="857944"/>
          <a:ext cx="12191134" cy="6000055"/>
        </p:xfrm>
        <a:graphic>
          <a:graphicData uri="http://schemas.openxmlformats.org/drawingml/2006/chart">
            <c:chart xmlns:c="http://schemas.openxmlformats.org/drawingml/2006/chart" xmlns:r="http://schemas.openxmlformats.org/officeDocument/2006/relationships" r:id="rId3"/>
          </a:graphicData>
        </a:graphic>
      </p:graphicFrame>
      <p:sp>
        <p:nvSpPr>
          <p:cNvPr id="4" name="Arrow: Up-Down 3">
            <a:extLst>
              <a:ext uri="{FF2B5EF4-FFF2-40B4-BE49-F238E27FC236}">
                <a16:creationId xmlns:a16="http://schemas.microsoft.com/office/drawing/2014/main" id="{D46C5801-16F8-4689-8802-978460C7A7CF}"/>
              </a:ext>
            </a:extLst>
          </p:cNvPr>
          <p:cNvSpPr/>
          <p:nvPr/>
        </p:nvSpPr>
        <p:spPr bwMode="auto">
          <a:xfrm>
            <a:off x="11502243" y="2542060"/>
            <a:ext cx="324091" cy="445626"/>
          </a:xfrm>
          <a:prstGeom prst="up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50A6DE42-917F-46E8-9862-6A2F81150168}"/>
              </a:ext>
            </a:extLst>
          </p:cNvPr>
          <p:cNvSpPr txBox="1"/>
          <p:nvPr/>
        </p:nvSpPr>
        <p:spPr>
          <a:xfrm>
            <a:off x="11253387" y="2045891"/>
            <a:ext cx="82180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2731626" y="705755"/>
                <a:ext cx="946037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=2.0</m:t>
                    </m:r>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4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4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2731626" y="705755"/>
                <a:ext cx="9460376" cy="627864"/>
              </a:xfrm>
              <a:prstGeom prst="rect">
                <a:avLst/>
              </a:prstGeom>
              <a:blipFill>
                <a:blip r:embed="rId4"/>
                <a:stretch>
                  <a:fillRect/>
                </a:stretch>
              </a:blipFill>
            </p:spPr>
            <p:txBody>
              <a:bodyPr/>
              <a:lstStyle/>
              <a:p>
                <a:r>
                  <a:rPr lang="en-US">
                    <a:noFill/>
                  </a:rPr>
                  <a:t> </a:t>
                </a:r>
              </a:p>
            </p:txBody>
          </p:sp>
        </mc:Fallback>
      </mc:AlternateContent>
      <p:sp>
        <p:nvSpPr>
          <p:cNvPr id="8" name="Slide Number Placeholder 1">
            <a:extLst>
              <a:ext uri="{FF2B5EF4-FFF2-40B4-BE49-F238E27FC236}">
                <a16:creationId xmlns:a16="http://schemas.microsoft.com/office/drawing/2014/main" id="{7B085EA1-F435-4A05-BD1D-F9A305FE46C7}"/>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16</a:t>
            </a:fld>
            <a:endParaRPr lang="en-US">
              <a:solidFill>
                <a:srgbClr val="505050">
                  <a:tint val="75000"/>
                </a:srgbClr>
              </a:solidFill>
              <a:latin typeface="Segoe UI"/>
            </a:endParaRPr>
          </a:p>
        </p:txBody>
      </p:sp>
    </p:spTree>
    <p:extLst>
      <p:ext uri="{BB962C8B-B14F-4D97-AF65-F5344CB8AC3E}">
        <p14:creationId xmlns:p14="http://schemas.microsoft.com/office/powerpoint/2010/main" val="3872299930"/>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71BC61D3-3EA7-41A5-B04E-980AA4728CA1}"/>
              </a:ext>
            </a:extLst>
          </p:cNvPr>
          <p:cNvGraphicFramePr>
            <a:graphicFrameLocks/>
          </p:cNvGraphicFramePr>
          <p:nvPr/>
        </p:nvGraphicFramePr>
        <p:xfrm>
          <a:off x="0" y="1157656"/>
          <a:ext cx="12191134" cy="5680710"/>
        </p:xfrm>
        <a:graphic>
          <a:graphicData uri="http://schemas.openxmlformats.org/drawingml/2006/chart">
            <c:chart xmlns:c="http://schemas.openxmlformats.org/drawingml/2006/chart" xmlns:r="http://schemas.openxmlformats.org/officeDocument/2006/relationships" r:id="rId3"/>
          </a:graphicData>
        </a:graphic>
      </p:graphicFrame>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Heterogenous Architecture</a:t>
            </a:r>
          </a:p>
        </p:txBody>
      </p:sp>
      <p:sp>
        <p:nvSpPr>
          <p:cNvPr id="4" name="Arrow: Up-Down 3">
            <a:extLst>
              <a:ext uri="{FF2B5EF4-FFF2-40B4-BE49-F238E27FC236}">
                <a16:creationId xmlns:a16="http://schemas.microsoft.com/office/drawing/2014/main" id="{D46C5801-16F8-4689-8802-978460C7A7CF}"/>
              </a:ext>
            </a:extLst>
          </p:cNvPr>
          <p:cNvSpPr/>
          <p:nvPr/>
        </p:nvSpPr>
        <p:spPr bwMode="auto">
          <a:xfrm>
            <a:off x="11502242" y="2594146"/>
            <a:ext cx="324091" cy="445626"/>
          </a:xfrm>
          <a:prstGeom prst="up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50A6DE42-917F-46E8-9862-6A2F81150168}"/>
              </a:ext>
            </a:extLst>
          </p:cNvPr>
          <p:cNvSpPr txBox="1"/>
          <p:nvPr/>
        </p:nvSpPr>
        <p:spPr>
          <a:xfrm>
            <a:off x="11095731" y="2129378"/>
            <a:ext cx="113711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2.6%</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0" y="705755"/>
                <a:ext cx="12192000" cy="614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a:t>
                </a:r>
                <a:r>
                  <a:rPr kumimoji="0" lang="en-US" sz="2300" b="1" i="0" u="none" strike="noStrike" kern="1200" cap="none" spc="0" normalizeH="0" baseline="0" noProof="0">
                    <a:ln>
                      <a:noFill/>
                    </a:ln>
                    <a:solidFill>
                      <a:srgbClr val="FF0000"/>
                    </a:solidFill>
                    <a:effectLst/>
                    <a:uLnTx/>
                    <a:uFillTx/>
                    <a:latin typeface="Segoe UI"/>
                    <a:ea typeface="+mn-ea"/>
                    <a:cs typeface="+mn-cs"/>
                  </a:rPr>
                  <a:t>VGG-7, ResNet-8, ResNet-10</a:t>
                </a: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0" y="705755"/>
                <a:ext cx="12192000" cy="614014"/>
              </a:xfrm>
              <a:prstGeom prst="rect">
                <a:avLst/>
              </a:prstGeom>
              <a:blipFill>
                <a:blip r:embed="rId4"/>
                <a:stretch>
                  <a:fillRect b="-5000"/>
                </a:stretch>
              </a:blipFill>
            </p:spPr>
            <p:txBody>
              <a:bodyPr/>
              <a:lstStyle/>
              <a:p>
                <a:r>
                  <a:rPr lang="en-US">
                    <a:noFill/>
                  </a:rPr>
                  <a:t> </a:t>
                </a:r>
              </a:p>
            </p:txBody>
          </p:sp>
        </mc:Fallback>
      </mc:AlternateContent>
      <p:sp>
        <p:nvSpPr>
          <p:cNvPr id="9" name="Slide Number Placeholder 1">
            <a:extLst>
              <a:ext uri="{FF2B5EF4-FFF2-40B4-BE49-F238E27FC236}">
                <a16:creationId xmlns:a16="http://schemas.microsoft.com/office/drawing/2014/main" id="{D4425481-148A-41E8-A41B-7BCA3536AFB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36677399"/>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EA26A5E4-DF1A-4255-8219-1B40EE185E8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18</a:t>
            </a:fld>
            <a:endParaRPr lang="en-US">
              <a:solidFill>
                <a:srgbClr val="505050">
                  <a:tint val="75000"/>
                </a:srgbClr>
              </a:solidFill>
              <a:latin typeface="Segoe UI"/>
            </a:endParaRPr>
          </a:p>
        </p:txBody>
      </p:sp>
      <p:sp>
        <p:nvSpPr>
          <p:cNvPr id="5" name="Title 3">
            <a:extLst>
              <a:ext uri="{FF2B5EF4-FFF2-40B4-BE49-F238E27FC236}">
                <a16:creationId xmlns:a16="http://schemas.microsoft.com/office/drawing/2014/main" id="{B6A9EDBF-CB07-44E4-BFBE-1FAA07D8E88E}"/>
              </a:ext>
            </a:extLst>
          </p:cNvPr>
          <p:cNvSpPr txBox="1">
            <a:spLocks/>
          </p:cNvSpPr>
          <p:nvPr/>
        </p:nvSpPr>
        <p:spPr>
          <a:xfrm>
            <a:off x="42068" y="2246808"/>
            <a:ext cx="12107864" cy="2557334"/>
          </a:xfrm>
          <a:prstGeom prst="rect">
            <a:avLst/>
          </a:prstGeom>
          <a:noFill/>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r>
              <a:rPr kumimoji="0" lang="pl-PL" sz="9600" b="0" i="0" u="none" strike="noStrike" kern="1200" cap="none" spc="-100" normalizeH="0" baseline="0" noProof="0">
                <a:ln w="3175">
                  <a:noFill/>
                </a:ln>
                <a:solidFill>
                  <a:srgbClr val="FFFFFF"/>
                </a:solidFill>
                <a:effectLst/>
                <a:uLnTx/>
                <a:uFillTx/>
                <a:latin typeface="Segoe UI Light"/>
                <a:ea typeface="+mn-ea"/>
                <a:cs typeface="Segoe UI" pitchFamily="34" charset="0"/>
              </a:rPr>
              <a:t>Active Learning</a:t>
            </a:r>
            <a:endParaRPr kumimoji="0" lang="en-US" sz="96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4696879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Active Learning for Query Selection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A5964C-A723-44E1-A85C-8739F7A5733B}"/>
                  </a:ext>
                </a:extLst>
              </p:cNvPr>
              <p:cNvSpPr txBox="1"/>
              <p:nvPr/>
            </p:nvSpPr>
            <p:spPr>
              <a:xfrm>
                <a:off x="156258" y="1238491"/>
                <a:ext cx="11921924" cy="2668551"/>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300" b="0" i="0" u="sng"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Given: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 unlabeled dataset </a:t>
                </a:r>
                <a14:m>
                  <m:oMath xmlns:m="http://schemas.openxmlformats.org/officeDocument/2006/math">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𝐝</m:t>
                    </m:r>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and a classification model with conditional label distribution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oMath>
                </a14:m>
                <a:r>
                  <a:rPr lang="en-US" sz="2300">
                    <a:gradFill>
                      <a:gsLst>
                        <a:gs pos="2917">
                          <a:srgbClr val="505050"/>
                        </a:gs>
                        <a:gs pos="30000">
                          <a:srgbClr val="505050"/>
                        </a:gs>
                      </a:gsLst>
                      <a:lin ang="5400000" scaled="0"/>
                    </a:gradFill>
                  </a:rPr>
                  <a:t>, where </a:t>
                </a:r>
                <a14:m>
                  <m:oMath xmlns:m="http://schemas.openxmlformats.org/officeDocument/2006/math">
                    <m:r>
                      <a:rPr lang="en-US" sz="2300" i="1">
                        <a:gradFill>
                          <a:gsLst>
                            <a:gs pos="2917">
                              <a:srgbClr val="505050"/>
                            </a:gs>
                            <a:gs pos="30000">
                              <a:srgbClr val="505050"/>
                            </a:gs>
                          </a:gsLst>
                          <a:lin ang="5400000" scaled="0"/>
                        </a:gradFill>
                        <a:latin typeface="Cambria Math" panose="02040503050406030204" pitchFamily="18" charset="0"/>
                      </a:rPr>
                      <m:t>𝑥</m:t>
                    </m:r>
                    <m:r>
                      <a:rPr lang="en-US" sz="2300" i="1">
                        <a:gradFill>
                          <a:gsLst>
                            <a:gs pos="2917">
                              <a:srgbClr val="505050"/>
                            </a:gs>
                            <a:gs pos="30000">
                              <a:srgbClr val="505050"/>
                            </a:gs>
                          </a:gsLst>
                          <a:lin ang="5400000" scaled="0"/>
                        </a:gradFill>
                        <a:latin typeface="Cambria Math" panose="02040503050406030204" pitchFamily="18" charset="0"/>
                      </a:rPr>
                      <m:t>∈</m:t>
                    </m:r>
                    <m:r>
                      <a:rPr lang="en-US" sz="2300" i="1">
                        <a:gradFill>
                          <a:gsLst>
                            <a:gs pos="2917">
                              <a:srgbClr val="505050"/>
                            </a:gs>
                            <a:gs pos="30000">
                              <a:srgbClr val="505050"/>
                            </a:gs>
                          </a:gsLst>
                          <a:lin ang="5400000" scaled="0"/>
                        </a:gradFill>
                        <a:latin typeface="Cambria Math" panose="02040503050406030204" pitchFamily="18" charset="0"/>
                      </a:rPr>
                      <m:t>𝑑</m:t>
                    </m:r>
                  </m:oMath>
                </a14:m>
                <a:r>
                  <a:rPr lang="en-US" sz="2300">
                    <a:gradFill>
                      <a:gsLst>
                        <a:gs pos="2917">
                          <a:srgbClr val="505050"/>
                        </a:gs>
                        <a:gs pos="30000">
                          <a:srgbClr val="505050"/>
                        </a:gs>
                      </a:gsLst>
                      <a:lin ang="5400000" scaled="0"/>
                    </a:gradFill>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Margin Sampling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uses the gap between the most probable class and runner-up:</a:t>
                </a:r>
                <a:endPar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sup>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func>
                        <m:func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funcPr>
                        <m:fName>
                          <m:limLow>
                            <m:limLow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limLow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𝐚𝐫𝐠𝐦𝐢𝐧</m:t>
                              </m:r>
                            </m:e>
                            <m:lim>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𝐝</m:t>
                              </m:r>
                            </m:lim>
                          </m:limLow>
                        </m:fName>
                        <m:e>
                          <m:sSub>
                            <m:sSub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𝟏</m:t>
                                  </m:r>
                                </m:sub>
                              </m:sSub>
                            </m:e>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e>
                      </m:func>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𝐏</m:t>
                          </m:r>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𝛉</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𝟐</m:t>
                              </m:r>
                            </m:sub>
                          </m:sSub>
                        </m:e>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𝐱</m:t>
                          </m:r>
                        </m:e>
                      </m:d>
                    </m:oMath>
                  </m:oMathPara>
                </a14:m>
                <a:endPar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where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𝟏</m:t>
                        </m:r>
                      </m:sub>
                    </m:sSub>
                  </m:oMath>
                </a14:m>
                <a: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and </a:t>
                </a:r>
                <a14:m>
                  <m:oMath xmlns:m="http://schemas.openxmlformats.org/officeDocument/2006/math">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acc>
                          <m:accPr>
                            <m:chr m:val="̂"/>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accPr>
                          <m:e>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𝐲</m:t>
                            </m:r>
                          </m:e>
                        </m:acc>
                      </m:e>
                      <m:sub>
                        <m: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𝟐</m:t>
                        </m:r>
                      </m:sub>
                    </m:sSub>
                  </m:oMath>
                </a14:m>
                <a:r>
                  <a:rPr kumimoji="0" lang="en-US" sz="23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the most and second most probable labels for </a:t>
                </a:r>
                <a14:m>
                  <m:oMath xmlns:m="http://schemas.openxmlformats.org/officeDocument/2006/math">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oMath>
                </a14:m>
                <a:r>
                  <a:rPr kumimoji="0" lang="en-US" sz="2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according to the model.</a:t>
                </a:r>
              </a:p>
            </p:txBody>
          </p:sp>
        </mc:Choice>
        <mc:Fallback xmlns="">
          <p:sp>
            <p:nvSpPr>
              <p:cNvPr id="3" name="TextBox 2">
                <a:extLst>
                  <a:ext uri="{FF2B5EF4-FFF2-40B4-BE49-F238E27FC236}">
                    <a16:creationId xmlns:a16="http://schemas.microsoft.com/office/drawing/2014/main" id="{B8A5964C-A723-44E1-A85C-8739F7A5733B}"/>
                  </a:ext>
                </a:extLst>
              </p:cNvPr>
              <p:cNvSpPr txBox="1">
                <a:spLocks noRot="1" noChangeAspect="1" noMove="1" noResize="1" noEditPoints="1" noAdjustHandles="1" noChangeArrowheads="1" noChangeShapeType="1" noTextEdit="1"/>
              </p:cNvSpPr>
              <p:nvPr/>
            </p:nvSpPr>
            <p:spPr>
              <a:xfrm>
                <a:off x="156258" y="1238491"/>
                <a:ext cx="11921924" cy="26685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01A54F-16C3-4C0A-B2FA-2BD2EE6D76BE}"/>
                  </a:ext>
                </a:extLst>
              </p:cNvPr>
              <p:cNvSpPr txBox="1"/>
              <p:nvPr/>
            </p:nvSpPr>
            <p:spPr>
              <a:xfrm>
                <a:off x="156258" y="4423459"/>
                <a:ext cx="11921924" cy="185948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Entropy Sampling </a:t>
                </a: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uses entropy as an uncertainty measure:</a:t>
                </a:r>
              </a:p>
              <a:p>
                <a:pPr marL="0" marR="0" lvl="0" indent="0"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e>
                        <m:sup>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up>
                      </m:sSup>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func>
                        <m:func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funcPr>
                        <m:fName>
                          <m:limLow>
                            <m:limLow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limLowPr>
                            <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𝐚𝐫𝐠𝐦</m:t>
                              </m:r>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𝒂𝒙</m:t>
                              </m:r>
                            </m:e>
                            <m:lim>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𝒅</m:t>
                              </m:r>
                            </m:lim>
                          </m:limLow>
                        </m:fName>
                        <m:e>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nary>
                            <m:naryPr>
                              <m:chr m:val="∑"/>
                              <m:supHide m:val="on"/>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naryPr>
                            <m:sub>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𝒊</m:t>
                              </m:r>
                            </m:sub>
                            <m:sup/>
                            <m:e>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𝑷</m:t>
                                  </m:r>
                                </m:e>
                                <m:sub>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𝜽</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𝒚</m:t>
                                      </m:r>
                                    </m:e>
                                    <m:sub>
                                      <m: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𝒊</m:t>
                                      </m:r>
                                    </m:sub>
                                  </m:sSub>
                                </m:e>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e>
                              </m:d>
                            </m:e>
                          </m:nary>
                          <m:func>
                            <m:funcPr>
                              <m:ctrlPr>
                                <a:rPr kumimoji="0" lang="en-US" sz="2300" b="1"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funcPr>
                            <m:fName>
                              <m:r>
                                <a:rPr kumimoji="0" lang="en-US" sz="2300" b="1" i="0"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𝐥𝐨𝐠</m:t>
                              </m:r>
                            </m:fName>
                            <m:e>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𝑷</m:t>
                                  </m:r>
                                </m:e>
                                <m:sub>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𝜽</m:t>
                                  </m:r>
                                </m:sub>
                              </m:sSub>
                              <m:d>
                                <m:d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dPr>
                                <m:e>
                                  <m:sSub>
                                    <m:sSubPr>
                                      <m:ctrlP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𝒚</m:t>
                                      </m:r>
                                    </m:e>
                                    <m:sub>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𝒊</m:t>
                                      </m:r>
                                    </m:sub>
                                  </m:sSub>
                                </m:e>
                                <m:e>
                                  <m:r>
                                    <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𝒙</m:t>
                                  </m:r>
                                </m:e>
                              </m:d>
                            </m:e>
                          </m:func>
                        </m:e>
                      </m:func>
                    </m:oMath>
                  </m:oMathPara>
                </a14:m>
                <a:endParaRPr kumimoji="0" lang="en-US" sz="2300" b="1"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where </a:t>
                </a:r>
                <a14:m>
                  <m:oMath xmlns:m="http://schemas.openxmlformats.org/officeDocument/2006/math">
                    <m:sSub>
                      <m:sSub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b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𝑦</m:t>
                        </m:r>
                      </m:e>
                      <m:sub>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𝑖</m:t>
                        </m:r>
                      </m:sub>
                    </m:sSub>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ranges over all possible labels.</a:t>
                </a:r>
              </a:p>
            </p:txBody>
          </p:sp>
        </mc:Choice>
        <mc:Fallback xmlns="">
          <p:sp>
            <p:nvSpPr>
              <p:cNvPr id="5" name="TextBox 4">
                <a:extLst>
                  <a:ext uri="{FF2B5EF4-FFF2-40B4-BE49-F238E27FC236}">
                    <a16:creationId xmlns:a16="http://schemas.microsoft.com/office/drawing/2014/main" id="{0101A54F-16C3-4C0A-B2FA-2BD2EE6D76BE}"/>
                  </a:ext>
                </a:extLst>
              </p:cNvPr>
              <p:cNvSpPr txBox="1">
                <a:spLocks noRot="1" noChangeAspect="1" noMove="1" noResize="1" noEditPoints="1" noAdjustHandles="1" noChangeArrowheads="1" noChangeShapeType="1" noTextEdit="1"/>
              </p:cNvSpPr>
              <p:nvPr/>
            </p:nvSpPr>
            <p:spPr>
              <a:xfrm>
                <a:off x="156258" y="4423459"/>
                <a:ext cx="11921924" cy="1859483"/>
              </a:xfrm>
              <a:prstGeom prst="rect">
                <a:avLst/>
              </a:prstGeom>
              <a:blipFill>
                <a:blip r:embed="rId4"/>
                <a:stretch>
                  <a:fillRect/>
                </a:stretch>
              </a:blipFill>
            </p:spPr>
            <p:txBody>
              <a:bodyPr/>
              <a:lstStyle/>
              <a:p>
                <a:r>
                  <a:rPr lang="en-US">
                    <a:noFill/>
                  </a:rPr>
                  <a:t> </a:t>
                </a:r>
              </a:p>
            </p:txBody>
          </p:sp>
        </mc:Fallback>
      </mc:AlternateContent>
      <p:sp>
        <p:nvSpPr>
          <p:cNvPr id="6" name="Slide Number Placeholder 1">
            <a:extLst>
              <a:ext uri="{FF2B5EF4-FFF2-40B4-BE49-F238E27FC236}">
                <a16:creationId xmlns:a16="http://schemas.microsoft.com/office/drawing/2014/main" id="{AC0CA63B-8646-4DB6-B6A9-CFC8ED5754E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19</a:t>
            </a:fld>
            <a:endParaRPr lang="en-US">
              <a:solidFill>
                <a:srgbClr val="505050">
                  <a:tint val="75000"/>
                </a:srgbClr>
              </a:solidFill>
              <a:latin typeface="Segoe UI"/>
            </a:endParaRPr>
          </a:p>
        </p:txBody>
      </p:sp>
    </p:spTree>
    <p:extLst>
      <p:ext uri="{BB962C8B-B14F-4D97-AF65-F5344CB8AC3E}">
        <p14:creationId xmlns:p14="http://schemas.microsoft.com/office/powerpoint/2010/main" val="1275144663"/>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fld id="{C141AF8B-0997-4AE9-B875-B7E2363D0751}" type="slidenum">
              <a:rPr lang="en-US" smtClean="0"/>
              <a:t>2</a:t>
            </a:fld>
            <a:endParaRPr lang="en-US"/>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294"/>
              <a:t>Collaborators</a:t>
            </a: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endParaRPr lang="en-US" sz="5294"/>
          </a:p>
        </p:txBody>
      </p:sp>
      <p:pic>
        <p:nvPicPr>
          <p:cNvPr id="7" name="Picture 6">
            <a:extLst>
              <a:ext uri="{FF2B5EF4-FFF2-40B4-BE49-F238E27FC236}">
                <a16:creationId xmlns:a16="http://schemas.microsoft.com/office/drawing/2014/main" id="{A9515C6C-1922-4946-BB61-6736329C6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000" y="4067232"/>
            <a:ext cx="1646238" cy="1646238"/>
          </a:xfrm>
          <a:prstGeom prst="rect">
            <a:avLst/>
          </a:prstGeom>
        </p:spPr>
      </p:pic>
      <p:pic>
        <p:nvPicPr>
          <p:cNvPr id="1026" name="Picture 2">
            <a:extLst>
              <a:ext uri="{FF2B5EF4-FFF2-40B4-BE49-F238E27FC236}">
                <a16:creationId xmlns:a16="http://schemas.microsoft.com/office/drawing/2014/main" id="{245D7678-6C2E-4E2C-ACA4-646B86C5A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447" y="4070347"/>
            <a:ext cx="1646238" cy="16462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DF99D4-01B6-4BD1-B7E5-593281B21303}"/>
              </a:ext>
            </a:extLst>
          </p:cNvPr>
          <p:cNvSpPr txBox="1"/>
          <p:nvPr/>
        </p:nvSpPr>
        <p:spPr>
          <a:xfrm>
            <a:off x="4846638" y="5794851"/>
            <a:ext cx="2675156"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Nicolas </a:t>
            </a:r>
            <a:r>
              <a:rPr lang="en-US" sz="2400" err="1">
                <a:gradFill>
                  <a:gsLst>
                    <a:gs pos="2917">
                      <a:schemeClr val="tx1"/>
                    </a:gs>
                    <a:gs pos="30000">
                      <a:schemeClr val="tx1"/>
                    </a:gs>
                  </a:gsLst>
                  <a:lin ang="5400000" scaled="0"/>
                </a:gradFill>
              </a:rPr>
              <a:t>Papernot</a:t>
            </a:r>
            <a:endParaRPr lang="en-US" sz="24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C13B4F63-8113-4EA4-96CC-11481FD0BCCE}"/>
              </a:ext>
            </a:extLst>
          </p:cNvPr>
          <p:cNvSpPr txBox="1"/>
          <p:nvPr/>
        </p:nvSpPr>
        <p:spPr>
          <a:xfrm>
            <a:off x="1730688" y="5825169"/>
            <a:ext cx="197073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Somesh Jha</a:t>
            </a:r>
          </a:p>
        </p:txBody>
      </p:sp>
      <p:pic>
        <p:nvPicPr>
          <p:cNvPr id="13" name="Picture 12" descr="A picture containing wall, person, indoor, person&#10;&#10;Description automatically generated">
            <a:extLst>
              <a:ext uri="{FF2B5EF4-FFF2-40B4-BE49-F238E27FC236}">
                <a16:creationId xmlns:a16="http://schemas.microsoft.com/office/drawing/2014/main" id="{7E04F7AD-849F-4822-8028-A1B70D232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8513" y="4067232"/>
            <a:ext cx="1646238" cy="1646238"/>
          </a:xfrm>
          <a:prstGeom prst="rect">
            <a:avLst/>
          </a:prstGeom>
        </p:spPr>
      </p:pic>
      <p:sp>
        <p:nvSpPr>
          <p:cNvPr id="15" name="TextBox 14">
            <a:extLst>
              <a:ext uri="{FF2B5EF4-FFF2-40B4-BE49-F238E27FC236}">
                <a16:creationId xmlns:a16="http://schemas.microsoft.com/office/drawing/2014/main" id="{C1C9D74B-B592-41CD-9598-356267D52947}"/>
              </a:ext>
            </a:extLst>
          </p:cNvPr>
          <p:cNvSpPr txBox="1"/>
          <p:nvPr/>
        </p:nvSpPr>
        <p:spPr>
          <a:xfrm>
            <a:off x="8322886" y="5825169"/>
            <a:ext cx="1837491"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Xiao Wang</a:t>
            </a:r>
          </a:p>
        </p:txBody>
      </p:sp>
      <p:pic>
        <p:nvPicPr>
          <p:cNvPr id="25" name="Picture 24">
            <a:extLst>
              <a:ext uri="{FF2B5EF4-FFF2-40B4-BE49-F238E27FC236}">
                <a16:creationId xmlns:a16="http://schemas.microsoft.com/office/drawing/2014/main" id="{B4EA8CB7-94B4-4387-AA55-638BC3326B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307" y="1141415"/>
            <a:ext cx="1474182" cy="1781071"/>
          </a:xfrm>
          <a:prstGeom prst="rect">
            <a:avLst/>
          </a:prstGeom>
        </p:spPr>
      </p:pic>
      <p:sp>
        <p:nvSpPr>
          <p:cNvPr id="26" name="TextBox 25">
            <a:extLst>
              <a:ext uri="{FF2B5EF4-FFF2-40B4-BE49-F238E27FC236}">
                <a16:creationId xmlns:a16="http://schemas.microsoft.com/office/drawing/2014/main" id="{8A25E2BA-8EB3-4BDB-93B7-EC85BDD6092A}"/>
              </a:ext>
            </a:extLst>
          </p:cNvPr>
          <p:cNvSpPr txBox="1"/>
          <p:nvPr/>
        </p:nvSpPr>
        <p:spPr>
          <a:xfrm>
            <a:off x="1584725" y="2892458"/>
            <a:ext cx="2649571"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C</a:t>
            </a:r>
            <a:r>
              <a:rPr lang="en-CA" sz="2400" err="1"/>
              <a:t>hristopher</a:t>
            </a:r>
            <a:r>
              <a:rPr lang="en-CA" sz="2400"/>
              <a:t> A. </a:t>
            </a:r>
          </a:p>
          <a:p>
            <a:pPr>
              <a:lnSpc>
                <a:spcPct val="90000"/>
              </a:lnSpc>
              <a:spcAft>
                <a:spcPts val="600"/>
              </a:spcAft>
            </a:pPr>
            <a:r>
              <a:rPr lang="en-CA" sz="2400" err="1"/>
              <a:t>Choquette</a:t>
            </a:r>
            <a:r>
              <a:rPr lang="en-CA" sz="2400"/>
              <a:t>-Choo</a:t>
            </a:r>
            <a:endParaRPr lang="en-US" sz="2400">
              <a:gradFill>
                <a:gsLst>
                  <a:gs pos="2917">
                    <a:schemeClr val="tx1"/>
                  </a:gs>
                  <a:gs pos="30000">
                    <a:schemeClr val="tx1"/>
                  </a:gs>
                </a:gsLst>
                <a:lin ang="5400000" scaled="0"/>
              </a:gradFill>
            </a:endParaRPr>
          </a:p>
        </p:txBody>
      </p:sp>
      <p:pic>
        <p:nvPicPr>
          <p:cNvPr id="27" name="Picture 26">
            <a:extLst>
              <a:ext uri="{FF2B5EF4-FFF2-40B4-BE49-F238E27FC236}">
                <a16:creationId xmlns:a16="http://schemas.microsoft.com/office/drawing/2014/main" id="{00360193-A8C4-4FD6-8042-97B83FFFCC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4375" y="1180564"/>
            <a:ext cx="1964401" cy="1651734"/>
          </a:xfrm>
          <a:prstGeom prst="rect">
            <a:avLst/>
          </a:prstGeom>
        </p:spPr>
      </p:pic>
      <p:sp>
        <p:nvSpPr>
          <p:cNvPr id="28" name="TextBox 27">
            <a:extLst>
              <a:ext uri="{FF2B5EF4-FFF2-40B4-BE49-F238E27FC236}">
                <a16:creationId xmlns:a16="http://schemas.microsoft.com/office/drawing/2014/main" id="{32D7931C-9857-4E4C-A8F1-EBB188321F1D}"/>
              </a:ext>
            </a:extLst>
          </p:cNvPr>
          <p:cNvSpPr txBox="1"/>
          <p:nvPr/>
        </p:nvSpPr>
        <p:spPr>
          <a:xfrm>
            <a:off x="4846638" y="2888831"/>
            <a:ext cx="257987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Natalie </a:t>
            </a:r>
            <a:r>
              <a:rPr lang="en-US" sz="2400" err="1">
                <a:gradFill>
                  <a:gsLst>
                    <a:gs pos="2917">
                      <a:schemeClr val="tx1"/>
                    </a:gs>
                    <a:gs pos="30000">
                      <a:schemeClr val="tx1"/>
                    </a:gs>
                  </a:gsLst>
                  <a:lin ang="5400000" scaled="0"/>
                </a:gradFill>
              </a:rPr>
              <a:t>Dullerud</a:t>
            </a:r>
            <a:endParaRPr lang="en-US" sz="2400">
              <a:gradFill>
                <a:gsLst>
                  <a:gs pos="2917">
                    <a:schemeClr val="tx1"/>
                  </a:gs>
                  <a:gs pos="30000">
                    <a:schemeClr val="tx1"/>
                  </a:gs>
                </a:gsLst>
                <a:lin ang="5400000" scaled="0"/>
              </a:gradFill>
            </a:endParaRPr>
          </a:p>
        </p:txBody>
      </p:sp>
      <p:pic>
        <p:nvPicPr>
          <p:cNvPr id="29" name="Picture 28">
            <a:extLst>
              <a:ext uri="{FF2B5EF4-FFF2-40B4-BE49-F238E27FC236}">
                <a16:creationId xmlns:a16="http://schemas.microsoft.com/office/drawing/2014/main" id="{EB328A79-8D3E-491A-A454-07B04D1EF9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8023" y="1174532"/>
            <a:ext cx="1671418" cy="1671418"/>
          </a:xfrm>
          <a:prstGeom prst="rect">
            <a:avLst/>
          </a:prstGeom>
        </p:spPr>
      </p:pic>
      <p:sp>
        <p:nvSpPr>
          <p:cNvPr id="30" name="TextBox 29">
            <a:extLst>
              <a:ext uri="{FF2B5EF4-FFF2-40B4-BE49-F238E27FC236}">
                <a16:creationId xmlns:a16="http://schemas.microsoft.com/office/drawing/2014/main" id="{736D68FA-13EA-48A5-B01E-3A8F9C0AF852}"/>
              </a:ext>
            </a:extLst>
          </p:cNvPr>
          <p:cNvSpPr txBox="1"/>
          <p:nvPr/>
        </p:nvSpPr>
        <p:spPr>
          <a:xfrm>
            <a:off x="8061385" y="2910155"/>
            <a:ext cx="2545890"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Yunxiang</a:t>
            </a:r>
            <a:r>
              <a:rPr lang="en-US" sz="2400">
                <a:gradFill>
                  <a:gsLst>
                    <a:gs pos="2917">
                      <a:schemeClr val="tx1"/>
                    </a:gs>
                    <a:gs pos="30000">
                      <a:schemeClr val="tx1"/>
                    </a:gs>
                  </a:gsLst>
                  <a:lin ang="5400000" scaled="0"/>
                </a:gradFill>
              </a:rPr>
              <a:t> Zhang</a:t>
            </a:r>
          </a:p>
        </p:txBody>
      </p:sp>
    </p:spTree>
    <p:extLst>
      <p:ext uri="{BB962C8B-B14F-4D97-AF65-F5344CB8AC3E}">
        <p14:creationId xmlns:p14="http://schemas.microsoft.com/office/powerpoint/2010/main" val="4155601984"/>
      </p:ext>
    </p:extLst>
  </p:cSld>
  <p:clrMapOvr>
    <a:masterClrMapping/>
  </p:clrMapOvr>
  <p:transition advTm="5309">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BBB6622A-D4F3-4417-8EE3-777A29319A00}"/>
              </a:ext>
            </a:extLst>
          </p:cNvPr>
          <p:cNvGraphicFramePr>
            <a:graphicFrameLocks/>
          </p:cNvGraphicFramePr>
          <p:nvPr/>
        </p:nvGraphicFramePr>
        <p:xfrm>
          <a:off x="0" y="1376967"/>
          <a:ext cx="12191134" cy="5493851"/>
        </p:xfrm>
        <a:graphic>
          <a:graphicData uri="http://schemas.openxmlformats.org/drawingml/2006/chart">
            <c:chart xmlns:c="http://schemas.openxmlformats.org/drawingml/2006/chart" xmlns:r="http://schemas.openxmlformats.org/officeDocument/2006/relationships" r:id="rId3"/>
          </a:graphicData>
        </a:graphic>
      </p:graphicFrame>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Non-uniform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ata</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istribution</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p>
        </p:txBody>
      </p:sp>
      <p:sp>
        <p:nvSpPr>
          <p:cNvPr id="4" name="Arrow: Up-Down 3">
            <a:extLst>
              <a:ext uri="{FF2B5EF4-FFF2-40B4-BE49-F238E27FC236}">
                <a16:creationId xmlns:a16="http://schemas.microsoft.com/office/drawing/2014/main" id="{D46C5801-16F8-4689-8802-978460C7A7CF}"/>
              </a:ext>
            </a:extLst>
          </p:cNvPr>
          <p:cNvSpPr/>
          <p:nvPr/>
        </p:nvSpPr>
        <p:spPr bwMode="auto">
          <a:xfrm>
            <a:off x="11415831" y="2817334"/>
            <a:ext cx="245663" cy="689795"/>
          </a:xfrm>
          <a:prstGeom prst="up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50A6DE42-917F-46E8-9862-6A2F81150168}"/>
              </a:ext>
            </a:extLst>
          </p:cNvPr>
          <p:cNvSpPr txBox="1"/>
          <p:nvPr/>
        </p:nvSpPr>
        <p:spPr>
          <a:xfrm>
            <a:off x="11129257" y="2355510"/>
            <a:ext cx="113711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5.7%</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682906" y="705755"/>
                <a:ext cx="11509093" cy="614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1" i="1" u="none" strike="noStrike" kern="1200" cap="none" spc="0" normalizeH="0" baseline="0" noProof="0">
                    <a:ln>
                      <a:noFill/>
                    </a:ln>
                    <a:solidFill>
                      <a:srgbClr val="FF0000"/>
                    </a:solidFill>
                    <a:effectLst/>
                    <a:uLnTx/>
                    <a:uFillTx/>
                    <a:latin typeface="Segoe UI"/>
                    <a:ea typeface="+mn-ea"/>
                    <a:cs typeface="+mn-cs"/>
                  </a:rPr>
                  <a:t>classes 1 &amp; 2 are under-represented </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682906" y="705755"/>
                <a:ext cx="11509093" cy="614014"/>
              </a:xfrm>
              <a:prstGeom prst="rect">
                <a:avLst/>
              </a:prstGeom>
              <a:blipFill>
                <a:blip r:embed="rId4"/>
                <a:stretch>
                  <a:fillRect b="-500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49447A8C-8417-4555-833A-B5B9C94ABABA}"/>
              </a:ext>
            </a:extLst>
          </p:cNvPr>
          <p:cNvSpPr/>
          <p:nvPr/>
        </p:nvSpPr>
        <p:spPr bwMode="auto">
          <a:xfrm>
            <a:off x="10029463" y="1614668"/>
            <a:ext cx="2100805" cy="4977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Slide Number Placeholder 1">
            <a:extLst>
              <a:ext uri="{FF2B5EF4-FFF2-40B4-BE49-F238E27FC236}">
                <a16:creationId xmlns:a16="http://schemas.microsoft.com/office/drawing/2014/main" id="{DC910E5A-50F2-4F3E-BAC0-958FABD95E82}"/>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20</a:t>
            </a:fld>
            <a:endParaRPr lang="en-US">
              <a:solidFill>
                <a:srgbClr val="505050">
                  <a:tint val="75000"/>
                </a:srgbClr>
              </a:solidFill>
              <a:latin typeface="Segoe UI"/>
            </a:endParaRPr>
          </a:p>
        </p:txBody>
      </p:sp>
    </p:spTree>
    <p:extLst>
      <p:ext uri="{BB962C8B-B14F-4D97-AF65-F5344CB8AC3E}">
        <p14:creationId xmlns:p14="http://schemas.microsoft.com/office/powerpoint/2010/main" val="2653186720"/>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BBB6622A-D4F3-4417-8EE3-777A29319A00}"/>
              </a:ext>
            </a:extLst>
          </p:cNvPr>
          <p:cNvGraphicFramePr>
            <a:graphicFrameLocks/>
          </p:cNvGraphicFramePr>
          <p:nvPr/>
        </p:nvGraphicFramePr>
        <p:xfrm>
          <a:off x="0" y="1376967"/>
          <a:ext cx="12191134" cy="5493851"/>
        </p:xfrm>
        <a:graphic>
          <a:graphicData uri="http://schemas.openxmlformats.org/drawingml/2006/chart">
            <c:chart xmlns:c="http://schemas.openxmlformats.org/drawingml/2006/chart" xmlns:r="http://schemas.openxmlformats.org/officeDocument/2006/relationships" r:id="rId3"/>
          </a:graphicData>
        </a:graphic>
      </p:graphicFrame>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19634"/>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Non-uniform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ata</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lang="en-US" sz="5200">
                <a:gradFill>
                  <a:gsLst>
                    <a:gs pos="1250">
                      <a:srgbClr val="505050"/>
                    </a:gs>
                    <a:gs pos="100000">
                      <a:srgbClr val="505050"/>
                    </a:gs>
                  </a:gsLst>
                  <a:lin ang="5400000" scaled="0"/>
                </a:gradFill>
                <a:latin typeface="Segoe UI Light"/>
              </a:rPr>
              <a:t>D</a:t>
            </a:r>
            <a:r>
              <a:rPr kumimoji="0" lang="en-US" sz="5200"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istribution</a:t>
            </a:r>
            <a:r>
              <a:rPr kumimoji="0" lang="en-US" sz="52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DA57E5-ACA1-4BC9-B4EB-2A80FC9324B9}"/>
                  </a:ext>
                </a:extLst>
              </p:cNvPr>
              <p:cNvSpPr txBox="1"/>
              <p:nvPr/>
            </p:nvSpPr>
            <p:spPr>
              <a:xfrm>
                <a:off x="682906" y="705755"/>
                <a:ext cx="11509093" cy="614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r>
                  <a:rPr kumimoji="0" lang="en-US" sz="2300" b="1" i="1" u="none" strike="noStrike" kern="1200" cap="none" spc="0" normalizeH="0" baseline="0" noProof="0">
                    <a:ln>
                      <a:noFill/>
                    </a:ln>
                    <a:solidFill>
                      <a:srgbClr val="FF0000"/>
                    </a:solidFill>
                    <a:effectLst/>
                    <a:uLnTx/>
                    <a:uFillTx/>
                    <a:latin typeface="Segoe UI"/>
                    <a:ea typeface="+mn-ea"/>
                    <a:cs typeface="+mn-cs"/>
                  </a:rPr>
                  <a:t>classes 1 &amp; 2 are under-represented </a:t>
                </a:r>
              </a:p>
            </p:txBody>
          </p:sp>
        </mc:Choice>
        <mc:Fallback xmlns="">
          <p:sp>
            <p:nvSpPr>
              <p:cNvPr id="11" name="TextBox 10">
                <a:extLst>
                  <a:ext uri="{FF2B5EF4-FFF2-40B4-BE49-F238E27FC236}">
                    <a16:creationId xmlns:a16="http://schemas.microsoft.com/office/drawing/2014/main" id="{DADA57E5-ACA1-4BC9-B4EB-2A80FC9324B9}"/>
                  </a:ext>
                </a:extLst>
              </p:cNvPr>
              <p:cNvSpPr txBox="1">
                <a:spLocks noRot="1" noChangeAspect="1" noMove="1" noResize="1" noEditPoints="1" noAdjustHandles="1" noChangeArrowheads="1" noChangeShapeType="1" noTextEdit="1"/>
              </p:cNvSpPr>
              <p:nvPr/>
            </p:nvSpPr>
            <p:spPr>
              <a:xfrm>
                <a:off x="682906" y="705755"/>
                <a:ext cx="11509093" cy="614014"/>
              </a:xfrm>
              <a:prstGeom prst="rect">
                <a:avLst/>
              </a:prstGeom>
              <a:blipFill>
                <a:blip r:embed="rId4"/>
                <a:stretch>
                  <a:fillRect b="-5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E6CA3E4-8703-418B-862E-E300F82481C1}"/>
              </a:ext>
            </a:extLst>
          </p:cNvPr>
          <p:cNvSpPr/>
          <p:nvPr/>
        </p:nvSpPr>
        <p:spPr bwMode="auto">
          <a:xfrm>
            <a:off x="3154101" y="1967696"/>
            <a:ext cx="1979271" cy="4699322"/>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Slide Number Placeholder 1">
            <a:extLst>
              <a:ext uri="{FF2B5EF4-FFF2-40B4-BE49-F238E27FC236}">
                <a16:creationId xmlns:a16="http://schemas.microsoft.com/office/drawing/2014/main" id="{109D8748-BFEC-40BA-B5BA-44ACF2ADE974}"/>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55556732"/>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Accuracy Gain vs Number of Parties</a:t>
            </a:r>
          </a:p>
        </p:txBody>
      </p:sp>
      <p:pic>
        <p:nvPicPr>
          <p:cNvPr id="3" name="Picture 2">
            <a:extLst>
              <a:ext uri="{FF2B5EF4-FFF2-40B4-BE49-F238E27FC236}">
                <a16:creationId xmlns:a16="http://schemas.microsoft.com/office/drawing/2014/main" id="{1F76C5E0-4275-435E-97D2-C72537A11931}"/>
              </a:ext>
            </a:extLst>
          </p:cNvPr>
          <p:cNvPicPr>
            <a:picLocks noChangeAspect="1"/>
          </p:cNvPicPr>
          <p:nvPr/>
        </p:nvPicPr>
        <p:blipFill>
          <a:blip r:embed="rId3"/>
          <a:stretch>
            <a:fillRect/>
          </a:stretch>
        </p:blipFill>
        <p:spPr>
          <a:xfrm>
            <a:off x="0" y="1279742"/>
            <a:ext cx="12192000" cy="5578258"/>
          </a:xfrm>
          <a:prstGeom prst="rect">
            <a:avLst/>
          </a:prstGeom>
        </p:spPr>
      </p:pic>
      <p:cxnSp>
        <p:nvCxnSpPr>
          <p:cNvPr id="7" name="Straight Arrow Connector 6">
            <a:extLst>
              <a:ext uri="{FF2B5EF4-FFF2-40B4-BE49-F238E27FC236}">
                <a16:creationId xmlns:a16="http://schemas.microsoft.com/office/drawing/2014/main" id="{D8DA5FFE-BC98-4082-9396-349C7D6BED8F}"/>
              </a:ext>
            </a:extLst>
          </p:cNvPr>
          <p:cNvCxnSpPr>
            <a:cxnSpLocks/>
          </p:cNvCxnSpPr>
          <p:nvPr/>
        </p:nvCxnSpPr>
        <p:spPr>
          <a:xfrm>
            <a:off x="7371297" y="3786625"/>
            <a:ext cx="0" cy="2092462"/>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A85C20-12AF-4473-90B1-D9FCB290A96C}"/>
              </a:ext>
            </a:extLst>
          </p:cNvPr>
          <p:cNvSpPr txBox="1"/>
          <p:nvPr/>
        </p:nvSpPr>
        <p:spPr>
          <a:xfrm>
            <a:off x="7371297" y="4465413"/>
            <a:ext cx="130708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0000"/>
                </a:solidFill>
                <a:effectLst/>
                <a:uLnTx/>
                <a:uFillTx/>
                <a:latin typeface="Segoe UI"/>
                <a:ea typeface="+mn-ea"/>
                <a:cs typeface="+mn-cs"/>
              </a:rPr>
              <a:t>3.87%</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BD8956-E247-4F12-BA88-1CC37BE3DBA4}"/>
                  </a:ext>
                </a:extLst>
              </p:cNvPr>
              <p:cNvSpPr txBox="1"/>
              <p:nvPr/>
            </p:nvSpPr>
            <p:spPr>
              <a:xfrm>
                <a:off x="3107806" y="857945"/>
                <a:ext cx="9084194" cy="61401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SVHN on VGG-7, 250 parties,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𝜖</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=2.0</m:t>
                    </m:r>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14:m>
                  <m:oMath xmlns:m="http://schemas.openxmlformats.org/officeDocument/2006/math">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𝛿</m:t>
                    </m:r>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m:t>
                    </m:r>
                    <m:sSup>
                      <m:sSupPr>
                        <m:ctrlP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ctrlPr>
                      </m:sSupPr>
                      <m:e>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10</m:t>
                        </m:r>
                      </m:e>
                      <m:sup>
                        <m:r>
                          <a:rPr kumimoji="0" lang="en-US" sz="2300" b="0" i="1" u="none" strike="noStrike" kern="1200" cap="none" spc="0" normalizeH="0" baseline="0" noProof="0" smtClean="0">
                            <a:ln>
                              <a:noFill/>
                            </a:ln>
                            <a:gradFill>
                              <a:gsLst>
                                <a:gs pos="2917">
                                  <a:srgbClr val="505050"/>
                                </a:gs>
                                <a:gs pos="30000">
                                  <a:srgbClr val="505050"/>
                                </a:gs>
                              </a:gsLst>
                              <a:lin ang="5400000" scaled="0"/>
                            </a:gradFill>
                            <a:effectLst/>
                            <a:uLnTx/>
                            <a:uFillTx/>
                            <a:latin typeface="Cambria Math" panose="02040503050406030204" pitchFamily="18" charset="0"/>
                            <a:ea typeface="+mn-ea"/>
                            <a:cs typeface="+mn-cs"/>
                          </a:rPr>
                          <m:t>−6</m:t>
                        </m:r>
                      </m:sup>
                    </m:sSup>
                  </m:oMath>
                </a14:m>
                <a:r>
                  <a:rPr kumimoji="0" lang="en-US" sz="2300" b="0" i="1"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uniform distribution</a:t>
                </a:r>
                <a:endParaRPr kumimoji="0" lang="en-US" sz="2300" b="1" i="1" u="none" strike="noStrike" kern="1200" cap="none" spc="0" normalizeH="0" baseline="0" noProof="0">
                  <a:ln>
                    <a:noFill/>
                  </a:ln>
                  <a:solidFill>
                    <a:srgbClr val="FF0000"/>
                  </a:solidFill>
                  <a:effectLst/>
                  <a:uLnTx/>
                  <a:uFillTx/>
                  <a:latin typeface="Segoe UI"/>
                  <a:ea typeface="+mn-ea"/>
                  <a:cs typeface="+mn-cs"/>
                </a:endParaRPr>
              </a:p>
            </p:txBody>
          </p:sp>
        </mc:Choice>
        <mc:Fallback xmlns="">
          <p:sp>
            <p:nvSpPr>
              <p:cNvPr id="10" name="TextBox 9">
                <a:extLst>
                  <a:ext uri="{FF2B5EF4-FFF2-40B4-BE49-F238E27FC236}">
                    <a16:creationId xmlns:a16="http://schemas.microsoft.com/office/drawing/2014/main" id="{0EBD8956-E247-4F12-BA88-1CC37BE3DBA4}"/>
                  </a:ext>
                </a:extLst>
              </p:cNvPr>
              <p:cNvSpPr txBox="1">
                <a:spLocks noRot="1" noChangeAspect="1" noMove="1" noResize="1" noEditPoints="1" noAdjustHandles="1" noChangeArrowheads="1" noChangeShapeType="1" noTextEdit="1"/>
              </p:cNvSpPr>
              <p:nvPr/>
            </p:nvSpPr>
            <p:spPr>
              <a:xfrm>
                <a:off x="3107806" y="857945"/>
                <a:ext cx="9084194" cy="614014"/>
              </a:xfrm>
              <a:prstGeom prst="rect">
                <a:avLst/>
              </a:prstGeom>
              <a:blipFill>
                <a:blip r:embed="rId4"/>
                <a:stretch>
                  <a:fillRect/>
                </a:stretch>
              </a:blipFill>
            </p:spPr>
            <p:txBody>
              <a:bodyPr/>
              <a:lstStyle/>
              <a:p>
                <a:r>
                  <a:rPr lang="en-US">
                    <a:noFill/>
                  </a:rPr>
                  <a:t> </a:t>
                </a:r>
              </a:p>
            </p:txBody>
          </p:sp>
        </mc:Fallback>
      </mc:AlternateContent>
      <p:sp>
        <p:nvSpPr>
          <p:cNvPr id="9" name="Slide Number Placeholder 1">
            <a:extLst>
              <a:ext uri="{FF2B5EF4-FFF2-40B4-BE49-F238E27FC236}">
                <a16:creationId xmlns:a16="http://schemas.microsoft.com/office/drawing/2014/main" id="{2CFB5C3F-C187-4EF4-8A83-8B16388522FA}"/>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22</a:t>
            </a:fld>
            <a:endParaRPr lang="en-US">
              <a:solidFill>
                <a:srgbClr val="505050">
                  <a:tint val="75000"/>
                </a:srgbClr>
              </a:solidFill>
              <a:latin typeface="Segoe UI"/>
            </a:endParaRPr>
          </a:p>
        </p:txBody>
      </p:sp>
    </p:spTree>
    <p:extLst>
      <p:ext uri="{BB962C8B-B14F-4D97-AF65-F5344CB8AC3E}">
        <p14:creationId xmlns:p14="http://schemas.microsoft.com/office/powerpoint/2010/main" val="1165182025"/>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EC3D6A3F-25A4-4291-8B7D-4752E0A96B7E}"/>
              </a:ext>
            </a:extLst>
          </p:cNvPr>
          <p:cNvGraphicFramePr>
            <a:graphicFrameLocks/>
          </p:cNvGraphicFramePr>
          <p:nvPr/>
        </p:nvGraphicFramePr>
        <p:xfrm>
          <a:off x="-1" y="960699"/>
          <a:ext cx="12192001" cy="5897300"/>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9BC5B889-A0C9-4DA6-9EF3-FEFD5C5D9C5E}"/>
              </a:ext>
            </a:extLst>
          </p:cNvPr>
          <p:cNvSpPr/>
          <p:nvPr/>
        </p:nvSpPr>
        <p:spPr>
          <a:xfrm>
            <a:off x="2748070" y="3851281"/>
            <a:ext cx="652338" cy="6523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2685" rtl="0" eaLnBrk="1" fontAlgn="auto" latinLnBrk="0" hangingPunct="1">
              <a:lnSpc>
                <a:spcPct val="100000"/>
              </a:lnSpc>
              <a:spcBef>
                <a:spcPts val="0"/>
              </a:spcBef>
              <a:spcAft>
                <a:spcPts val="0"/>
              </a:spcAft>
              <a:buClrTx/>
              <a:buSzTx/>
              <a:buFontTx/>
              <a:buNone/>
              <a:tabLst/>
              <a:defRPr/>
            </a:pPr>
            <a:endParaRPr kumimoji="0" lang="en-US" sz="465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2758E27-430F-43F9-9282-57010C0660E5}"/>
              </a:ext>
            </a:extLst>
          </p:cNvPr>
          <p:cNvSpPr txBox="1"/>
          <p:nvPr/>
        </p:nvSpPr>
        <p:spPr>
          <a:xfrm>
            <a:off x="2748070" y="3838357"/>
            <a:ext cx="1028900" cy="649730"/>
          </a:xfrm>
          <a:prstGeom prst="rect">
            <a:avLst/>
          </a:prstGeom>
          <a:noFill/>
        </p:spPr>
        <p:txBody>
          <a:bodyPr wrap="square" rtlCol="0">
            <a:spAutoFit/>
          </a:bodyPr>
          <a:lstStyle/>
          <a:p>
            <a:pPr marL="0" marR="0" lvl="0" indent="0" algn="l" defTabSz="1182685" rtl="0" eaLnBrk="1" fontAlgn="auto" latinLnBrk="0" hangingPunct="1">
              <a:lnSpc>
                <a:spcPct val="100000"/>
              </a:lnSpc>
              <a:spcBef>
                <a:spcPts val="0"/>
              </a:spcBef>
              <a:spcAft>
                <a:spcPts val="0"/>
              </a:spcAft>
              <a:buClrTx/>
              <a:buSzTx/>
              <a:buFontTx/>
              <a:buNone/>
              <a:tabLst/>
              <a:defRPr/>
            </a:pPr>
            <a:r>
              <a:rPr kumimoji="0" lang="en-US" sz="3622" b="0" i="0" u="none" strike="noStrike" kern="1200" cap="none" spc="0" normalizeH="0" baseline="0" noProof="0">
                <a:ln>
                  <a:noFill/>
                </a:ln>
                <a:solidFill>
                  <a:prstClr val="white"/>
                </a:solidFill>
                <a:effectLst/>
                <a:uLnTx/>
                <a:uFillTx/>
                <a:latin typeface="Calibri" panose="020F0502020204030204"/>
                <a:ea typeface="+mn-ea"/>
                <a:cs typeface="+mn-cs"/>
              </a:rPr>
              <a:t>1a</a:t>
            </a:r>
          </a:p>
        </p:txBody>
      </p:sp>
      <p:sp>
        <p:nvSpPr>
          <p:cNvPr id="7" name="Title 2">
            <a:extLst>
              <a:ext uri="{FF2B5EF4-FFF2-40B4-BE49-F238E27FC236}">
                <a16:creationId xmlns:a16="http://schemas.microsoft.com/office/drawing/2014/main" id="{B54E598C-37E2-46F0-8C8A-2520BF1AFF94}"/>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Computational Cost of Private Inference</a:t>
            </a:r>
          </a:p>
        </p:txBody>
      </p:sp>
      <p:sp>
        <p:nvSpPr>
          <p:cNvPr id="6" name="Slide Number Placeholder 1">
            <a:extLst>
              <a:ext uri="{FF2B5EF4-FFF2-40B4-BE49-F238E27FC236}">
                <a16:creationId xmlns:a16="http://schemas.microsoft.com/office/drawing/2014/main" id="{16B66A5D-5697-4238-BCC9-4672F8596874}"/>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97699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EC3D6A3F-25A4-4291-8B7D-4752E0A96B7E}"/>
              </a:ext>
            </a:extLst>
          </p:cNvPr>
          <p:cNvGraphicFramePr>
            <a:graphicFrameLocks/>
          </p:cNvGraphicFramePr>
          <p:nvPr/>
        </p:nvGraphicFramePr>
        <p:xfrm>
          <a:off x="75234" y="1030147"/>
          <a:ext cx="12116766" cy="308465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2758E27-430F-43F9-9282-57010C0660E5}"/>
              </a:ext>
            </a:extLst>
          </p:cNvPr>
          <p:cNvSpPr txBox="1"/>
          <p:nvPr/>
        </p:nvSpPr>
        <p:spPr>
          <a:xfrm>
            <a:off x="2748070" y="3838357"/>
            <a:ext cx="1028900" cy="649730"/>
          </a:xfrm>
          <a:prstGeom prst="rect">
            <a:avLst/>
          </a:prstGeom>
          <a:noFill/>
        </p:spPr>
        <p:txBody>
          <a:bodyPr wrap="square" rtlCol="0">
            <a:spAutoFit/>
          </a:bodyPr>
          <a:lstStyle/>
          <a:p>
            <a:pPr marL="0" marR="0" lvl="0" indent="0" algn="l" defTabSz="1182685" rtl="0" eaLnBrk="1" fontAlgn="auto" latinLnBrk="0" hangingPunct="1">
              <a:lnSpc>
                <a:spcPct val="100000"/>
              </a:lnSpc>
              <a:spcBef>
                <a:spcPts val="0"/>
              </a:spcBef>
              <a:spcAft>
                <a:spcPts val="0"/>
              </a:spcAft>
              <a:buClrTx/>
              <a:buSzTx/>
              <a:buFontTx/>
              <a:buNone/>
              <a:tabLst/>
              <a:defRPr/>
            </a:pPr>
            <a:r>
              <a:rPr kumimoji="0" lang="en-US" sz="3622" b="0" i="0" u="none" strike="noStrike" kern="1200" cap="none" spc="0" normalizeH="0" baseline="0" noProof="0">
                <a:ln>
                  <a:noFill/>
                </a:ln>
                <a:solidFill>
                  <a:prstClr val="white"/>
                </a:solidFill>
                <a:effectLst/>
                <a:uLnTx/>
                <a:uFillTx/>
                <a:latin typeface="Calibri" panose="020F0502020204030204"/>
                <a:ea typeface="+mn-ea"/>
                <a:cs typeface="+mn-cs"/>
              </a:rPr>
              <a:t>1a</a:t>
            </a:r>
          </a:p>
        </p:txBody>
      </p:sp>
      <p:sp>
        <p:nvSpPr>
          <p:cNvPr id="7" name="Title 2">
            <a:extLst>
              <a:ext uri="{FF2B5EF4-FFF2-40B4-BE49-F238E27FC236}">
                <a16:creationId xmlns:a16="http://schemas.microsoft.com/office/drawing/2014/main" id="{B54E598C-37E2-46F0-8C8A-2520BF1AFF94}"/>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Small Computational </a:t>
            </a:r>
            <a:r>
              <a:rPr lang="en-US" sz="5294">
                <a:gradFill>
                  <a:gsLst>
                    <a:gs pos="1250">
                      <a:srgbClr val="505050"/>
                    </a:gs>
                    <a:gs pos="100000">
                      <a:srgbClr val="505050"/>
                    </a:gs>
                  </a:gsLst>
                  <a:lin ang="5400000" scaled="0"/>
                </a:gradFill>
                <a:latin typeface="Segoe UI Light"/>
              </a:rPr>
              <a:t>O</a:t>
            </a:r>
            <a:r>
              <a:rPr kumimoji="0" lang="en-US"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verhead</a:t>
            </a: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of CaPC</a:t>
            </a:r>
          </a:p>
        </p:txBody>
      </p:sp>
      <p:sp>
        <p:nvSpPr>
          <p:cNvPr id="3" name="TextBox 2">
            <a:extLst>
              <a:ext uri="{FF2B5EF4-FFF2-40B4-BE49-F238E27FC236}">
                <a16:creationId xmlns:a16="http://schemas.microsoft.com/office/drawing/2014/main" id="{D52563B1-F288-4B18-A92A-227C068C3494}"/>
              </a:ext>
            </a:extLst>
          </p:cNvPr>
          <p:cNvSpPr txBox="1"/>
          <p:nvPr/>
        </p:nvSpPr>
        <p:spPr>
          <a:xfrm>
            <a:off x="7825099" y="1187478"/>
            <a:ext cx="1886674"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rPr>
              <a:t>Private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rPr>
              <a:t>Inference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rPr>
              <a:t>(only)</a:t>
            </a:r>
          </a:p>
        </p:txBody>
      </p:sp>
      <p:graphicFrame>
        <p:nvGraphicFramePr>
          <p:cNvPr id="6" name="Chart 5">
            <a:extLst>
              <a:ext uri="{FF2B5EF4-FFF2-40B4-BE49-F238E27FC236}">
                <a16:creationId xmlns:a16="http://schemas.microsoft.com/office/drawing/2014/main" id="{763F3D94-C6FB-478B-80ED-83A8E8AD4CC5}"/>
              </a:ext>
            </a:extLst>
          </p:cNvPr>
          <p:cNvGraphicFramePr>
            <a:graphicFrameLocks/>
          </p:cNvGraphicFramePr>
          <p:nvPr/>
        </p:nvGraphicFramePr>
        <p:xfrm>
          <a:off x="-6705" y="3855035"/>
          <a:ext cx="12192000" cy="3002966"/>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7E80255F-06CB-4844-8EDA-CFB8B372E63A}"/>
              </a:ext>
            </a:extLst>
          </p:cNvPr>
          <p:cNvSpPr txBox="1"/>
          <p:nvPr/>
        </p:nvSpPr>
        <p:spPr>
          <a:xfrm>
            <a:off x="9596559" y="4470649"/>
            <a:ext cx="9295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rPr>
              <a:t>CaPC</a:t>
            </a:r>
          </a:p>
        </p:txBody>
      </p:sp>
      <p:sp>
        <p:nvSpPr>
          <p:cNvPr id="9" name="Slide Number Placeholder 1">
            <a:extLst>
              <a:ext uri="{FF2B5EF4-FFF2-40B4-BE49-F238E27FC236}">
                <a16:creationId xmlns:a16="http://schemas.microsoft.com/office/drawing/2014/main" id="{BB620BF9-4CC3-4E2D-AAE0-56514AF2CEC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765"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765"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04500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a:xfrm>
            <a:off x="9449812" y="6493776"/>
            <a:ext cx="2742188" cy="36422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graphicFrame>
        <p:nvGraphicFramePr>
          <p:cNvPr id="3" name="Table 3">
            <a:extLst>
              <a:ext uri="{FF2B5EF4-FFF2-40B4-BE49-F238E27FC236}">
                <a16:creationId xmlns:a16="http://schemas.microsoft.com/office/drawing/2014/main" id="{F0542521-E5DE-49A7-BB9E-8BB4EF1B3046}"/>
              </a:ext>
            </a:extLst>
          </p:cNvPr>
          <p:cNvGraphicFramePr>
            <a:graphicFrameLocks noGrp="1"/>
          </p:cNvGraphicFramePr>
          <p:nvPr/>
        </p:nvGraphicFramePr>
        <p:xfrm>
          <a:off x="144332" y="302117"/>
          <a:ext cx="11903336" cy="6140831"/>
        </p:xfrm>
        <a:graphic>
          <a:graphicData uri="http://schemas.openxmlformats.org/drawingml/2006/table">
            <a:tbl>
              <a:tblPr firstRow="1" bandRow="1">
                <a:tableStyleId>{9D7B26C5-4107-4FEC-AEDC-1716B250A1EF}</a:tableStyleId>
              </a:tblPr>
              <a:tblGrid>
                <a:gridCol w="5951668">
                  <a:extLst>
                    <a:ext uri="{9D8B030D-6E8A-4147-A177-3AD203B41FA5}">
                      <a16:colId xmlns:a16="http://schemas.microsoft.com/office/drawing/2014/main" val="2862562029"/>
                    </a:ext>
                  </a:extLst>
                </a:gridCol>
                <a:gridCol w="5951668">
                  <a:extLst>
                    <a:ext uri="{9D8B030D-6E8A-4147-A177-3AD203B41FA5}">
                      <a16:colId xmlns:a16="http://schemas.microsoft.com/office/drawing/2014/main" val="3875656258"/>
                    </a:ext>
                  </a:extLst>
                </a:gridCol>
              </a:tblGrid>
              <a:tr h="370840">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CaPC</a:t>
                      </a:r>
                    </a:p>
                  </a:txBody>
                  <a:tcPr/>
                </a:tc>
                <a:tc>
                  <a:txBody>
                    <a:bodyPr/>
                    <a:lstStyle/>
                    <a:p>
                      <a:pPr algn="ctr"/>
                      <a:r>
                        <a:rPr kumimoji="0" lang="en-US" sz="5294" b="0" i="0" u="none" strike="noStrike" kern="1200" cap="none" spc="-102" normalizeH="0" baseline="0">
                          <a:ln w="3175">
                            <a:noFill/>
                          </a:ln>
                          <a:solidFill>
                            <a:srgbClr val="0072C6"/>
                          </a:solidFill>
                          <a:effectLst/>
                          <a:uLnTx/>
                          <a:uFillTx/>
                          <a:latin typeface="Segoe UI Light"/>
                          <a:ea typeface="+mn-ea"/>
                          <a:cs typeface="Segoe UI" pitchFamily="34" charset="0"/>
                        </a:rPr>
                        <a:t>Federated Learning</a:t>
                      </a:r>
                    </a:p>
                  </a:txBody>
                  <a:tcPr/>
                </a:tc>
                <a:extLst>
                  <a:ext uri="{0D108BD9-81ED-4DB2-BD59-A6C34878D82A}">
                    <a16:rowId xmlns:a16="http://schemas.microsoft.com/office/drawing/2014/main" val="2825157045"/>
                  </a:ext>
                </a:extLst>
              </a:tr>
              <a:tr h="370840">
                <a:tc>
                  <a:txBody>
                    <a:bodyPr/>
                    <a:lstStyle/>
                    <a:p>
                      <a:r>
                        <a:rPr lang="en-US" sz="2800"/>
                        <a:t>Cross-silo setting, e.g., organizations</a:t>
                      </a:r>
                    </a:p>
                  </a:txBody>
                  <a:tcPr/>
                </a:tc>
                <a:tc>
                  <a:txBody>
                    <a:bodyPr/>
                    <a:lstStyle/>
                    <a:p>
                      <a:r>
                        <a:rPr lang="en-US" sz="2800"/>
                        <a:t>Cross-device setting, e.g., phones</a:t>
                      </a:r>
                    </a:p>
                  </a:txBody>
                  <a:tcPr/>
                </a:tc>
                <a:extLst>
                  <a:ext uri="{0D108BD9-81ED-4DB2-BD59-A6C34878D82A}">
                    <a16:rowId xmlns:a16="http://schemas.microsoft.com/office/drawing/2014/main" val="3583050618"/>
                  </a:ext>
                </a:extLst>
              </a:tr>
              <a:tr h="370840">
                <a:tc>
                  <a:txBody>
                    <a:bodyPr/>
                    <a:lstStyle/>
                    <a:p>
                      <a:r>
                        <a:rPr lang="en-US" sz="2800"/>
                        <a:t>Improve local models in each party by labeling new data</a:t>
                      </a:r>
                      <a:r>
                        <a:rPr lang="pl-PL" sz="2800"/>
                        <a:t> </a:t>
                      </a:r>
                      <a:r>
                        <a:rPr lang="pl-PL" sz="2800" err="1"/>
                        <a:t>points</a:t>
                      </a:r>
                      <a:endParaRPr lang="en-US" sz="2800"/>
                    </a:p>
                  </a:txBody>
                  <a:tcPr/>
                </a:tc>
                <a:tc>
                  <a:txBody>
                    <a:bodyPr/>
                    <a:lstStyle/>
                    <a:p>
                      <a:r>
                        <a:rPr lang="en-US" sz="2800"/>
                        <a:t>Train central model without explicitly combining the parties’ datasets</a:t>
                      </a:r>
                    </a:p>
                  </a:txBody>
                  <a:tcPr/>
                </a:tc>
                <a:extLst>
                  <a:ext uri="{0D108BD9-81ED-4DB2-BD59-A6C34878D82A}">
                    <a16:rowId xmlns:a16="http://schemas.microsoft.com/office/drawing/2014/main" val="1640522797"/>
                  </a:ext>
                </a:extLst>
              </a:tr>
              <a:tr h="370840">
                <a:tc>
                  <a:txBody>
                    <a:bodyPr/>
                    <a:lstStyle/>
                    <a:p>
                      <a:r>
                        <a:rPr lang="en-US" sz="2800"/>
                        <a:t>For heterogenous models and also non-differentiable models (trees)</a:t>
                      </a:r>
                    </a:p>
                  </a:txBody>
                  <a:tcPr/>
                </a:tc>
                <a:tc>
                  <a:txBody>
                    <a:bodyPr/>
                    <a:lstStyle/>
                    <a:p>
                      <a:r>
                        <a:rPr lang="en-US" sz="2800"/>
                        <a:t>Only for homogenous and differentiable models</a:t>
                      </a:r>
                    </a:p>
                  </a:txBody>
                  <a:tcPr/>
                </a:tc>
                <a:extLst>
                  <a:ext uri="{0D108BD9-81ED-4DB2-BD59-A6C34878D82A}">
                    <a16:rowId xmlns:a16="http://schemas.microsoft.com/office/drawing/2014/main" val="1166532464"/>
                  </a:ext>
                </a:extLst>
              </a:tr>
              <a:tr h="370840">
                <a:tc>
                  <a:txBody>
                    <a:bodyPr/>
                    <a:lstStyle/>
                    <a:p>
                      <a:r>
                        <a:rPr lang="en-US" sz="2800"/>
                        <a:t>Returns only predicted labels</a:t>
                      </a:r>
                    </a:p>
                  </a:txBody>
                  <a:tcPr/>
                </a:tc>
                <a:tc>
                  <a:txBody>
                    <a:bodyPr/>
                    <a:lstStyle/>
                    <a:p>
                      <a:r>
                        <a:rPr lang="pl-PL" sz="2800"/>
                        <a:t>Transfer</a:t>
                      </a:r>
                      <a:r>
                        <a:rPr lang="en-US" sz="2800"/>
                        <a:t>s gradients or parameters (large data transfer required)</a:t>
                      </a:r>
                    </a:p>
                  </a:txBody>
                  <a:tcPr/>
                </a:tc>
                <a:extLst>
                  <a:ext uri="{0D108BD9-81ED-4DB2-BD59-A6C34878D82A}">
                    <a16:rowId xmlns:a16="http://schemas.microsoft.com/office/drawing/2014/main" val="975366019"/>
                  </a:ext>
                </a:extLst>
              </a:tr>
              <a:tr h="370840">
                <a:tc>
                  <a:txBody>
                    <a:bodyPr/>
                    <a:lstStyle/>
                    <a:p>
                      <a:r>
                        <a:rPr lang="en-US" sz="2800"/>
                        <a:t>Fewer parties required for privacy</a:t>
                      </a:r>
                    </a:p>
                  </a:txBody>
                  <a:tcPr/>
                </a:tc>
                <a:tc>
                  <a:txBody>
                    <a:bodyPr/>
                    <a:lstStyle/>
                    <a:p>
                      <a:r>
                        <a:rPr lang="en-US" sz="2800"/>
                        <a:t>Many more parties required </a:t>
                      </a:r>
                    </a:p>
                  </a:txBody>
                  <a:tcPr/>
                </a:tc>
                <a:extLst>
                  <a:ext uri="{0D108BD9-81ED-4DB2-BD59-A6C34878D82A}">
                    <a16:rowId xmlns:a16="http://schemas.microsoft.com/office/drawing/2014/main" val="356113062"/>
                  </a:ext>
                </a:extLst>
              </a:tr>
              <a:tr h="370840">
                <a:tc>
                  <a:txBody>
                    <a:bodyPr/>
                    <a:lstStyle/>
                    <a:p>
                      <a:r>
                        <a:rPr lang="en-US" sz="2800"/>
                        <a:t>Provides confidentiality of data to be labeled &amp; privacy (no gradients revealed)</a:t>
                      </a:r>
                      <a:r>
                        <a:rPr lang="pl-PL" sz="2800"/>
                        <a:t> via </a:t>
                      </a:r>
                      <a:r>
                        <a:rPr lang="en-US" sz="2800">
                          <a:cs typeface="Segoe UI Light"/>
                        </a:rPr>
                        <a:t>Pâté</a:t>
                      </a:r>
                      <a:r>
                        <a:rPr lang="pl-PL" sz="2800"/>
                        <a:t>.</a:t>
                      </a:r>
                      <a:endParaRPr lang="en-US" sz="2800"/>
                    </a:p>
                  </a:txBody>
                  <a:tcPr/>
                </a:tc>
                <a:tc>
                  <a:txBody>
                    <a:bodyPr/>
                    <a:lstStyle/>
                    <a:p>
                      <a:r>
                        <a:rPr lang="pl-PL" sz="2800" err="1"/>
                        <a:t>Provides</a:t>
                      </a:r>
                      <a:r>
                        <a:rPr lang="pl-PL" sz="2800"/>
                        <a:t> </a:t>
                      </a:r>
                      <a:r>
                        <a:rPr lang="en-US" sz="2800" err="1"/>
                        <a:t>condifentiality</a:t>
                      </a:r>
                      <a:r>
                        <a:rPr lang="en-US" sz="2800"/>
                        <a:t> but much higher cost of privacy (gradients shared </a:t>
                      </a:r>
                      <a:r>
                        <a:rPr lang="pl-PL" sz="2800" err="1"/>
                        <a:t>allow</a:t>
                      </a:r>
                      <a:r>
                        <a:rPr lang="pl-PL" sz="2800"/>
                        <a:t> </a:t>
                      </a:r>
                      <a:r>
                        <a:rPr lang="pl-PL" sz="2800" err="1"/>
                        <a:t>us</a:t>
                      </a:r>
                      <a:r>
                        <a:rPr lang="pl-PL" sz="2800"/>
                        <a:t> to </a:t>
                      </a:r>
                      <a:r>
                        <a:rPr lang="pl-PL" sz="2800" err="1"/>
                        <a:t>infer</a:t>
                      </a:r>
                      <a:r>
                        <a:rPr lang="en-US" sz="2800"/>
                        <a:t> private data)</a:t>
                      </a:r>
                    </a:p>
                  </a:txBody>
                  <a:tcPr/>
                </a:tc>
                <a:extLst>
                  <a:ext uri="{0D108BD9-81ED-4DB2-BD59-A6C34878D82A}">
                    <a16:rowId xmlns:a16="http://schemas.microsoft.com/office/drawing/2014/main" val="14515565"/>
                  </a:ext>
                </a:extLst>
              </a:tr>
            </a:tbl>
          </a:graphicData>
        </a:graphic>
      </p:graphicFrame>
    </p:spTree>
    <p:extLst>
      <p:ext uri="{BB962C8B-B14F-4D97-AF65-F5344CB8AC3E}">
        <p14:creationId xmlns:p14="http://schemas.microsoft.com/office/powerpoint/2010/main" val="10211456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32751"/>
            <a:ext cx="12192000" cy="5392498"/>
          </a:xfrm>
        </p:spPr>
        <p:txBody>
          <a:bodyPr vert="horz" wrap="square" lIns="146304" tIns="91440" rIns="146304" bIns="91440" rtlCol="0" anchor="t">
            <a:noAutofit/>
          </a:bodyPr>
          <a:lstStyle/>
          <a:p>
            <a:pPr marL="335915" indent="-335915">
              <a:lnSpc>
                <a:spcPct val="110000"/>
              </a:lnSpc>
            </a:pPr>
            <a:r>
              <a:rPr lang="en-US" sz="3600">
                <a:cs typeface="Segoe UI Light"/>
              </a:rPr>
              <a:t>CaPC protocol f</a:t>
            </a:r>
            <a:r>
              <a:rPr lang="en-US"/>
              <a:t>or privacy preserving collaboration and learning.</a:t>
            </a:r>
            <a:endParaRPr lang="en-US" sz="3600">
              <a:cs typeface="Segoe UI Light"/>
            </a:endParaRPr>
          </a:p>
          <a:p>
            <a:pPr marL="335915" indent="-335915">
              <a:lnSpc>
                <a:spcPct val="110000"/>
              </a:lnSpc>
            </a:pPr>
            <a:r>
              <a:rPr lang="en-US" sz="3600">
                <a:cs typeface="Segoe UI Light"/>
              </a:rPr>
              <a:t>Privacy of train data with differential privacy &amp; Pâté.</a:t>
            </a:r>
          </a:p>
          <a:p>
            <a:pPr marL="335915" indent="-335915">
              <a:lnSpc>
                <a:spcPct val="110000"/>
              </a:lnSpc>
            </a:pPr>
            <a:r>
              <a:rPr lang="en-US" sz="3600">
                <a:cs typeface="Segoe UI Light"/>
              </a:rPr>
              <a:t>Confidentiality of test data via secure multi-party computation and homomorphic encryption.</a:t>
            </a:r>
          </a:p>
          <a:p>
            <a:pPr marL="335915" indent="-335915">
              <a:lnSpc>
                <a:spcPct val="110000"/>
              </a:lnSpc>
            </a:pPr>
            <a:r>
              <a:rPr lang="en-US"/>
              <a:t>Participants label their new data items and use them to improve their own ML models.</a:t>
            </a:r>
            <a:endParaRPr lang="en-US" sz="3600">
              <a:cs typeface="Segoe UI Light"/>
            </a:endParaRPr>
          </a:p>
          <a:p>
            <a:pPr marL="335915" indent="-335915">
              <a:lnSpc>
                <a:spcPct val="110000"/>
              </a:lnSpc>
            </a:pPr>
            <a:r>
              <a:rPr lang="en-US" sz="3600">
                <a:cs typeface="Segoe UI Light"/>
              </a:rPr>
              <a:t>CaPC improves performance of models with heterogenous architectures and when there is skew in data.</a:t>
            </a: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fld id="{C141AF8B-0997-4AE9-B875-B7E2363D0751}" type="slidenum">
              <a:rPr lang="en-US" smtClean="0"/>
              <a:t>26</a:t>
            </a:fld>
            <a:endParaRPr lang="en-US"/>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294"/>
              <a:t>Conclusions</a:t>
            </a: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endParaRPr lang="en-US" sz="5294"/>
          </a:p>
        </p:txBody>
      </p:sp>
    </p:spTree>
    <p:extLst>
      <p:ext uri="{BB962C8B-B14F-4D97-AF65-F5344CB8AC3E}">
        <p14:creationId xmlns:p14="http://schemas.microsoft.com/office/powerpoint/2010/main" val="1195814272"/>
      </p:ext>
    </p:extLst>
  </p:cSld>
  <p:clrMapOvr>
    <a:masterClrMapping/>
  </p:clrMapOvr>
  <p:transition advTm="39483">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F0F5D-32AE-4259-95DE-F47CCF8CC7A5}"/>
              </a:ext>
            </a:extLst>
          </p:cNvPr>
          <p:cNvSpPr>
            <a:spLocks noGrp="1"/>
          </p:cNvSpPr>
          <p:nvPr>
            <p:ph type="title"/>
          </p:nvPr>
        </p:nvSpPr>
        <p:spPr>
          <a:xfrm>
            <a:off x="0" y="2719172"/>
            <a:ext cx="12192000" cy="1796217"/>
          </a:xfrm>
        </p:spPr>
        <p:txBody>
          <a:bodyPr/>
          <a:lstStyle/>
          <a:p>
            <a:r>
              <a:rPr lang="en-US"/>
              <a:t>Thank you</a:t>
            </a:r>
            <a:br>
              <a:rPr lang="en-US"/>
            </a:br>
            <a:endParaRPr lang="en-US"/>
          </a:p>
        </p:txBody>
      </p:sp>
      <p:sp>
        <p:nvSpPr>
          <p:cNvPr id="4" name="Slide Number Placeholder 1">
            <a:extLst>
              <a:ext uri="{FF2B5EF4-FFF2-40B4-BE49-F238E27FC236}">
                <a16:creationId xmlns:a16="http://schemas.microsoft.com/office/drawing/2014/main" id="{4F9EDD43-E283-4AA9-A200-C4E4EA48A14D}"/>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27</a:t>
            </a:fld>
            <a:endParaRPr lang="en-US">
              <a:solidFill>
                <a:srgbClr val="505050">
                  <a:tint val="75000"/>
                </a:srgbClr>
              </a:solidFill>
              <a:latin typeface="Segoe UI"/>
            </a:endParaRPr>
          </a:p>
        </p:txBody>
      </p:sp>
    </p:spTree>
    <p:extLst>
      <p:ext uri="{BB962C8B-B14F-4D97-AF65-F5344CB8AC3E}">
        <p14:creationId xmlns:p14="http://schemas.microsoft.com/office/powerpoint/2010/main" val="2333329909"/>
      </p:ext>
    </p:extLst>
  </p:cSld>
  <p:clrMapOvr>
    <a:masterClrMapping/>
  </p:clrMapOvr>
  <p:transition advTm="4007">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F0F5D-32AE-4259-95DE-F47CCF8CC7A5}"/>
              </a:ext>
            </a:extLst>
          </p:cNvPr>
          <p:cNvSpPr>
            <a:spLocks noGrp="1"/>
          </p:cNvSpPr>
          <p:nvPr>
            <p:ph type="title"/>
          </p:nvPr>
        </p:nvSpPr>
        <p:spPr>
          <a:xfrm>
            <a:off x="0" y="2719172"/>
            <a:ext cx="12192000" cy="1796217"/>
          </a:xfrm>
        </p:spPr>
        <p:txBody>
          <a:bodyPr/>
          <a:lstStyle/>
          <a:p>
            <a:r>
              <a:rPr lang="en-US"/>
              <a:t>Backup</a:t>
            </a:r>
          </a:p>
        </p:txBody>
      </p:sp>
      <p:sp>
        <p:nvSpPr>
          <p:cNvPr id="3" name="Slide Number Placeholder 1">
            <a:extLst>
              <a:ext uri="{FF2B5EF4-FFF2-40B4-BE49-F238E27FC236}">
                <a16:creationId xmlns:a16="http://schemas.microsoft.com/office/drawing/2014/main" id="{103E8B95-2B49-4E99-81E9-0F6FE9E0F5E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28</a:t>
            </a:fld>
            <a:endParaRPr lang="en-US">
              <a:solidFill>
                <a:srgbClr val="505050">
                  <a:tint val="75000"/>
                </a:srgbClr>
              </a:solidFill>
              <a:latin typeface="Segoe UI"/>
            </a:endParaRPr>
          </a:p>
        </p:txBody>
      </p:sp>
    </p:spTree>
    <p:extLst>
      <p:ext uri="{BB962C8B-B14F-4D97-AF65-F5344CB8AC3E}">
        <p14:creationId xmlns:p14="http://schemas.microsoft.com/office/powerpoint/2010/main" val="390125586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32750"/>
            <a:ext cx="12192000" cy="6125249"/>
          </a:xfrm>
        </p:spPr>
        <p:txBody>
          <a:bodyPr vert="horz" wrap="square" lIns="146304" tIns="91440" rIns="146304" bIns="91440" rtlCol="0" anchor="t">
            <a:noAutofit/>
          </a:bodyPr>
          <a:lstStyle/>
          <a:p>
            <a:pPr marL="335915" indent="-335915">
              <a:lnSpc>
                <a:spcPct val="110000"/>
              </a:lnSpc>
            </a:pPr>
            <a:r>
              <a:rPr lang="en-US" sz="3600" b="1">
                <a:cs typeface="Segoe UI Light"/>
              </a:rPr>
              <a:t>Privacy</a:t>
            </a:r>
            <a:r>
              <a:rPr lang="en-US" sz="3600">
                <a:cs typeface="Segoe UI Light"/>
              </a:rPr>
              <a:t> - </a:t>
            </a:r>
            <a:r>
              <a:rPr lang="en-US" sz="3600">
                <a:solidFill>
                  <a:schemeClr val="tx1"/>
                </a:solidFill>
              </a:rPr>
              <a:t>aims to guarantee proper protection of personally identifiable information, against inference attacks. </a:t>
            </a:r>
          </a:p>
          <a:p>
            <a:r>
              <a:rPr lang="en-US" sz="3600" b="1">
                <a:cs typeface="Segoe UI Light"/>
              </a:rPr>
              <a:t>Confidentiality</a:t>
            </a:r>
            <a:r>
              <a:rPr lang="en-US" sz="3600">
                <a:cs typeface="Segoe UI Light"/>
              </a:rPr>
              <a:t> - </a:t>
            </a:r>
            <a:r>
              <a:rPr lang="en-US" sz="3600">
                <a:solidFill>
                  <a:schemeClr val="tx1"/>
                </a:solidFill>
              </a:rPr>
              <a:t>aims to guarantee non-disclosure of sensitive information to unauthorized entities.</a:t>
            </a:r>
          </a:p>
          <a:p>
            <a:r>
              <a:rPr lang="en-US" sz="3600" b="1">
                <a:solidFill>
                  <a:schemeClr val="tx1"/>
                </a:solidFill>
              </a:rPr>
              <a:t>Integrity</a:t>
            </a:r>
            <a:r>
              <a:rPr lang="en-US" sz="3600">
                <a:solidFill>
                  <a:schemeClr val="tx1"/>
                </a:solidFill>
              </a:rPr>
              <a:t> - aims to prevent unauthorized modification of data and models.</a:t>
            </a:r>
            <a:endParaRPr lang="en-CA" sz="3600"/>
          </a:p>
          <a:p>
            <a:r>
              <a:rPr lang="en-US" sz="3600" b="1">
                <a:solidFill>
                  <a:schemeClr val="tx1"/>
                </a:solidFill>
              </a:rPr>
              <a:t>Secure Multi-Party Computation </a:t>
            </a:r>
            <a:r>
              <a:rPr lang="en-US" sz="3600">
                <a:solidFill>
                  <a:schemeClr val="tx1"/>
                </a:solidFill>
              </a:rPr>
              <a:t>– a way for parties to compute a function jointly while keeping their inputs secret. In ML, this function can be a model’s loss function during training, or the model itself in inference.</a:t>
            </a:r>
          </a:p>
          <a:p>
            <a:endParaRPr lang="en-CA" sz="3600"/>
          </a:p>
          <a:p>
            <a:pPr marL="335915" indent="-335915">
              <a:lnSpc>
                <a:spcPct val="110000"/>
              </a:lnSpc>
            </a:pPr>
            <a:endParaRPr lang="en-US" sz="3600">
              <a:cs typeface="Segoe UI Light"/>
            </a:endParaRP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Definitions</a:t>
            </a: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983451721"/>
      </p:ext>
    </p:extLst>
  </p:cSld>
  <p:clrMapOvr>
    <a:masterClrMapping/>
  </p:clrMapOvr>
  <p:transition advTm="39483">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Private Consultation</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6" name="Rectangle 15">
            <a:extLst>
              <a:ext uri="{FF2B5EF4-FFF2-40B4-BE49-F238E27FC236}">
                <a16:creationId xmlns:a16="http://schemas.microsoft.com/office/drawing/2014/main" id="{E12CAAF6-01FF-42BF-BC51-5D4B7C92334D}"/>
              </a:ext>
            </a:extLst>
          </p:cNvPr>
          <p:cNvSpPr/>
          <p:nvPr/>
        </p:nvSpPr>
        <p:spPr>
          <a:xfrm>
            <a:off x="3319192" y="5688737"/>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3319192" y="2496539"/>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DFD9770-F201-4A94-ADC5-90460681736C}"/>
              </a:ext>
            </a:extLst>
          </p:cNvPr>
          <p:cNvSpPr/>
          <p:nvPr/>
        </p:nvSpPr>
        <p:spPr>
          <a:xfrm>
            <a:off x="3319192" y="5688737"/>
            <a:ext cx="1530344" cy="67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002EB218-4485-4652-8800-CF65931B9C4B}"/>
              </a:ext>
            </a:extLst>
          </p:cNvPr>
          <p:cNvSpPr/>
          <p:nvPr/>
        </p:nvSpPr>
        <p:spPr bwMode="auto">
          <a:xfrm>
            <a:off x="1041571"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1041571"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1619122" y="279576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1622697" y="3358932"/>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1619122" y="3957757"/>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2203823"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2203823"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1444983" y="3139176"/>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1444983" y="3560100"/>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1444983" y="3139176"/>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1444983" y="3230938"/>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1444983" y="3756589"/>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1444983" y="3230938"/>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1963456" y="3139176"/>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1963456" y="3139176"/>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2026109" y="3230938"/>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2026109" y="3560100"/>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1963456" y="3756589"/>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1963456" y="3230938"/>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1041571"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1041571"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1619122" y="460344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1622697" y="5166612"/>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1619122" y="5765437"/>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2203823"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2203823"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1444983" y="4946856"/>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1444983" y="5367780"/>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1444983" y="4946856"/>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1444983" y="5038618"/>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1444983" y="5564269"/>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1444983" y="5038618"/>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1963456" y="4946856"/>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1963456" y="4946856"/>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2026109" y="5038618"/>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2026109" y="5367780"/>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1963456" y="5564269"/>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1963456" y="5038618"/>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1041571"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1041571"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1619122" y="104751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1622697" y="1610688"/>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1619122" y="2209513"/>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2203823"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2203823"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1444983" y="1390932"/>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1444983" y="1811856"/>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1444983" y="1390932"/>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1444983" y="1482694"/>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1444983" y="2008345"/>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1444983" y="1482694"/>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1963456" y="1390932"/>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1963456" y="1390932"/>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2026109" y="1482694"/>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2026109" y="1811856"/>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1963456" y="2008345"/>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1963456" y="1482694"/>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679612" y="5076758"/>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559DA7BF-0187-4ACF-9C7A-7EEBF22FFEB0}"/>
              </a:ext>
            </a:extLst>
          </p:cNvPr>
          <p:cNvSpPr/>
          <p:nvPr/>
        </p:nvSpPr>
        <p:spPr bwMode="auto">
          <a:xfrm>
            <a:off x="2550721" y="1544483"/>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DF714F78-6789-4DF2-88A5-36C585D087F7}"/>
              </a:ext>
            </a:extLst>
          </p:cNvPr>
          <p:cNvSpPr txBox="1"/>
          <p:nvPr/>
        </p:nvSpPr>
        <p:spPr>
          <a:xfrm>
            <a:off x="7306260" y="2981770"/>
            <a:ext cx="2251544" cy="904863"/>
          </a:xfrm>
          <a:prstGeom prst="rect">
            <a:avLst/>
          </a:prstGeom>
          <a:noFill/>
        </p:spPr>
        <p:txBody>
          <a:bodyPr wrap="square" lIns="182880" tIns="146304" rIns="182880" bIns="146304" rtlCol="0">
            <a:spAutoFit/>
          </a:bodyPr>
          <a:lstStyle/>
          <a:p>
            <a:pPr>
              <a:lnSpc>
                <a:spcPct val="90000"/>
              </a:lnSpc>
              <a:spcAft>
                <a:spcPts val="600"/>
              </a:spcAft>
            </a:pPr>
            <a:r>
              <a:rPr lang="en-US" sz="4400">
                <a:solidFill>
                  <a:srgbClr val="3891D3"/>
                </a:solidFill>
              </a:rPr>
              <a:t>Disease</a:t>
            </a:r>
          </a:p>
        </p:txBody>
      </p:sp>
      <p:sp>
        <p:nvSpPr>
          <p:cNvPr id="153" name="Oval 152">
            <a:extLst>
              <a:ext uri="{FF2B5EF4-FFF2-40B4-BE49-F238E27FC236}">
                <a16:creationId xmlns:a16="http://schemas.microsoft.com/office/drawing/2014/main" id="{17D90B73-4DE5-40CB-9488-4F54805BCD41}"/>
              </a:ext>
            </a:extLst>
          </p:cNvPr>
          <p:cNvSpPr/>
          <p:nvPr/>
        </p:nvSpPr>
        <p:spPr bwMode="auto">
          <a:xfrm>
            <a:off x="2590161" y="502281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descr="Doctor">
            <a:extLst>
              <a:ext uri="{FF2B5EF4-FFF2-40B4-BE49-F238E27FC236}">
                <a16:creationId xmlns:a16="http://schemas.microsoft.com/office/drawing/2014/main" id="{2D1EEB40-F9A0-4068-ADBA-B94D5A2FFA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8963" y="3764565"/>
            <a:ext cx="2438727" cy="2438727"/>
          </a:xfrm>
          <a:prstGeom prst="rect">
            <a:avLst/>
          </a:prstGeom>
        </p:spPr>
      </p:pic>
      <p:pic>
        <p:nvPicPr>
          <p:cNvPr id="47" name="Graphic 46" descr="User">
            <a:extLst>
              <a:ext uri="{FF2B5EF4-FFF2-40B4-BE49-F238E27FC236}">
                <a16:creationId xmlns:a16="http://schemas.microsoft.com/office/drawing/2014/main" id="{F2378140-85B3-4381-A0DF-4828EF3A64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8963" y="648045"/>
            <a:ext cx="2438726" cy="2438726"/>
          </a:xfrm>
          <a:prstGeom prst="rect">
            <a:avLst/>
          </a:prstGeom>
        </p:spPr>
      </p:pic>
      <p:sp>
        <p:nvSpPr>
          <p:cNvPr id="120" name="TextBox 119">
            <a:extLst>
              <a:ext uri="{FF2B5EF4-FFF2-40B4-BE49-F238E27FC236}">
                <a16:creationId xmlns:a16="http://schemas.microsoft.com/office/drawing/2014/main" id="{08F2B723-C283-4C9C-899D-308018ADBB5C}"/>
              </a:ext>
            </a:extLst>
          </p:cNvPr>
          <p:cNvSpPr txBox="1"/>
          <p:nvPr/>
        </p:nvSpPr>
        <p:spPr>
          <a:xfrm>
            <a:off x="2590161" y="2981770"/>
            <a:ext cx="3644392"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Aggregation</a:t>
            </a:r>
          </a:p>
        </p:txBody>
      </p:sp>
      <p:cxnSp>
        <p:nvCxnSpPr>
          <p:cNvPr id="121" name="Straight Arrow Connector 120">
            <a:extLst>
              <a:ext uri="{FF2B5EF4-FFF2-40B4-BE49-F238E27FC236}">
                <a16:creationId xmlns:a16="http://schemas.microsoft.com/office/drawing/2014/main" id="{2D00B704-BAC1-483C-95C8-A704274687A8}"/>
              </a:ext>
            </a:extLst>
          </p:cNvPr>
          <p:cNvCxnSpPr>
            <a:cxnSpLocks/>
            <a:stCxn id="164" idx="5"/>
            <a:endCxn id="120" idx="0"/>
          </p:cNvCxnSpPr>
          <p:nvPr/>
        </p:nvCxnSpPr>
        <p:spPr>
          <a:xfrm>
            <a:off x="2895055" y="1887898"/>
            <a:ext cx="1517302" cy="1093872"/>
          </a:xfrm>
          <a:prstGeom prst="straightConnector1">
            <a:avLst/>
          </a:prstGeom>
          <a:noFill/>
          <a:ln w="57150" cap="flat" cmpd="sng" algn="ctr">
            <a:solidFill>
              <a:srgbClr val="505050"/>
            </a:solidFill>
            <a:prstDash val="solid"/>
            <a:headEnd type="none"/>
            <a:tailEnd type="triangle"/>
          </a:ln>
          <a:effectLst/>
        </p:spPr>
      </p:cxnSp>
      <p:cxnSp>
        <p:nvCxnSpPr>
          <p:cNvPr id="123" name="Straight Arrow Connector 122">
            <a:extLst>
              <a:ext uri="{FF2B5EF4-FFF2-40B4-BE49-F238E27FC236}">
                <a16:creationId xmlns:a16="http://schemas.microsoft.com/office/drawing/2014/main" id="{F7264D1E-47C3-41D9-A33A-B7621567ED81}"/>
              </a:ext>
            </a:extLst>
          </p:cNvPr>
          <p:cNvCxnSpPr>
            <a:cxnSpLocks/>
            <a:stCxn id="153" idx="7"/>
            <a:endCxn id="120" idx="2"/>
          </p:cNvCxnSpPr>
          <p:nvPr/>
        </p:nvCxnSpPr>
        <p:spPr>
          <a:xfrm flipV="1">
            <a:off x="2934495" y="3886633"/>
            <a:ext cx="1477862" cy="1195099"/>
          </a:xfrm>
          <a:prstGeom prst="straightConnector1">
            <a:avLst/>
          </a:prstGeom>
          <a:noFill/>
          <a:ln w="57150" cap="flat" cmpd="sng" algn="ctr">
            <a:solidFill>
              <a:srgbClr val="505050"/>
            </a:solidFill>
            <a:prstDash val="solid"/>
            <a:headEnd type="none"/>
            <a:tailEnd type="triangle"/>
          </a:ln>
          <a:effectLst/>
        </p:spPr>
      </p:cxnSp>
      <p:cxnSp>
        <p:nvCxnSpPr>
          <p:cNvPr id="128" name="Straight Arrow Connector 127">
            <a:extLst>
              <a:ext uri="{FF2B5EF4-FFF2-40B4-BE49-F238E27FC236}">
                <a16:creationId xmlns:a16="http://schemas.microsoft.com/office/drawing/2014/main" id="{7C22F6AC-7B65-4301-A818-1E8C9ECC069E}"/>
              </a:ext>
            </a:extLst>
          </p:cNvPr>
          <p:cNvCxnSpPr>
            <a:cxnSpLocks/>
            <a:stCxn id="120" idx="3"/>
            <a:endCxn id="113" idx="1"/>
          </p:cNvCxnSpPr>
          <p:nvPr/>
        </p:nvCxnSpPr>
        <p:spPr>
          <a:xfrm>
            <a:off x="6234553" y="3434202"/>
            <a:ext cx="1071707" cy="0"/>
          </a:xfrm>
          <a:prstGeom prst="straightConnector1">
            <a:avLst/>
          </a:prstGeom>
          <a:noFill/>
          <a:ln w="57150" cap="flat" cmpd="sng" algn="ctr">
            <a:solidFill>
              <a:srgbClr val="505050"/>
            </a:solidFill>
            <a:prstDash val="solid"/>
            <a:headEnd type="none"/>
            <a:tailEnd type="triangle"/>
          </a:ln>
          <a:effectLst/>
        </p:spPr>
      </p:cxnSp>
      <p:cxnSp>
        <p:nvCxnSpPr>
          <p:cNvPr id="129" name="Connector: Elbow 128">
            <a:extLst>
              <a:ext uri="{FF2B5EF4-FFF2-40B4-BE49-F238E27FC236}">
                <a16:creationId xmlns:a16="http://schemas.microsoft.com/office/drawing/2014/main" id="{F8D43ED2-9D09-4F6B-8BFD-78465011FF23}"/>
              </a:ext>
            </a:extLst>
          </p:cNvPr>
          <p:cNvCxnSpPr>
            <a:cxnSpLocks/>
          </p:cNvCxnSpPr>
          <p:nvPr/>
        </p:nvCxnSpPr>
        <p:spPr>
          <a:xfrm rot="10800000">
            <a:off x="892887" y="3506996"/>
            <a:ext cx="5787612" cy="2853073"/>
          </a:xfrm>
          <a:prstGeom prst="bentConnector3">
            <a:avLst>
              <a:gd name="adj1" fmla="val 11236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FA3C3088-2312-436A-828D-A807547C01B1}"/>
              </a:ext>
            </a:extLst>
          </p:cNvPr>
          <p:cNvPicPr>
            <a:picLocks noChangeAspect="1"/>
          </p:cNvPicPr>
          <p:nvPr/>
        </p:nvPicPr>
        <p:blipFill>
          <a:blip r:embed="rId7"/>
          <a:stretch>
            <a:fillRect/>
          </a:stretch>
        </p:blipFill>
        <p:spPr>
          <a:xfrm>
            <a:off x="6931695" y="5026122"/>
            <a:ext cx="1613921" cy="1605545"/>
          </a:xfrm>
          <a:prstGeom prst="rect">
            <a:avLst/>
          </a:prstGeom>
          <a:ln w="57150">
            <a:solidFill>
              <a:srgbClr val="FF0000"/>
            </a:solidFill>
          </a:ln>
        </p:spPr>
      </p:pic>
      <p:sp>
        <p:nvSpPr>
          <p:cNvPr id="137" name="Slide Number Placeholder 1">
            <a:extLst>
              <a:ext uri="{FF2B5EF4-FFF2-40B4-BE49-F238E27FC236}">
                <a16:creationId xmlns:a16="http://schemas.microsoft.com/office/drawing/2014/main" id="{B6A48EF0-0457-4D14-A43C-49AD35C2293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3</a:t>
            </a:fld>
            <a:endParaRPr lang="en-US">
              <a:solidFill>
                <a:srgbClr val="505050">
                  <a:tint val="75000"/>
                </a:srgbClr>
              </a:solidFill>
              <a:latin typeface="Segoe UI"/>
            </a:endParaRPr>
          </a:p>
        </p:txBody>
      </p:sp>
    </p:spTree>
    <p:extLst>
      <p:ext uri="{BB962C8B-B14F-4D97-AF65-F5344CB8AC3E}">
        <p14:creationId xmlns:p14="http://schemas.microsoft.com/office/powerpoint/2010/main" val="1902375957"/>
      </p:ext>
    </p:extLst>
  </p:cSld>
  <p:clrMapOvr>
    <a:masterClrMapping/>
  </p:clrMapOvr>
  <mc:AlternateContent xmlns:mc="http://schemas.openxmlformats.org/markup-compatibility/2006" xmlns:p14="http://schemas.microsoft.com/office/powerpoint/2010/main">
    <mc:Choice Requires="p14">
      <p:transition spd="slow" p14:dur="2000" advTm="46138"/>
    </mc:Choice>
    <mc:Fallback xmlns="">
      <p:transition spd="slow" advTm="4613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732750"/>
            <a:ext cx="12192000" cy="6125249"/>
          </a:xfrm>
        </p:spPr>
        <p:txBody>
          <a:bodyPr vert="horz" wrap="square" lIns="146304" tIns="91440" rIns="146304" bIns="91440" rtlCol="0" anchor="t">
            <a:noAutofit/>
          </a:bodyPr>
          <a:lstStyle/>
          <a:p>
            <a:pPr marL="335915" indent="-335915">
              <a:lnSpc>
                <a:spcPct val="110000"/>
              </a:lnSpc>
            </a:pPr>
            <a:r>
              <a:rPr lang="en-US" sz="3600" b="1">
                <a:cs typeface="Segoe UI Light"/>
              </a:rPr>
              <a:t>Secret Sharing - </a:t>
            </a:r>
            <a:r>
              <a:rPr lang="en-US" sz="3600">
                <a:solidFill>
                  <a:schemeClr val="tx1"/>
                </a:solidFill>
              </a:rPr>
              <a:t>splitting the data into shares is the encryption, adding the shares back together is the decryption.</a:t>
            </a:r>
          </a:p>
          <a:p>
            <a:pPr marL="335915" indent="-335915">
              <a:lnSpc>
                <a:spcPct val="110000"/>
              </a:lnSpc>
            </a:pPr>
            <a:endParaRPr lang="en-US" sz="3600">
              <a:solidFill>
                <a:schemeClr val="tx1"/>
              </a:solidFill>
            </a:endParaRPr>
          </a:p>
          <a:p>
            <a:pPr marL="335915" indent="-335915">
              <a:lnSpc>
                <a:spcPct val="110000"/>
              </a:lnSpc>
            </a:pPr>
            <a:endParaRPr lang="en-US" sz="3600">
              <a:solidFill>
                <a:schemeClr val="tx1"/>
              </a:solidFill>
            </a:endParaRPr>
          </a:p>
          <a:p>
            <a:endParaRPr lang="en-CA" sz="3600"/>
          </a:p>
          <a:p>
            <a:pPr marL="335915" indent="-335915">
              <a:lnSpc>
                <a:spcPct val="110000"/>
              </a:lnSpc>
            </a:pPr>
            <a:endParaRPr lang="en-US" sz="3600">
              <a:cs typeface="Segoe UI Light"/>
            </a:endParaRP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Definitions</a:t>
            </a:r>
          </a:p>
        </p:txBody>
      </p:sp>
      <p:sp>
        <p:nvSpPr>
          <p:cNvPr id="10" name="Title 3">
            <a:extLst>
              <a:ext uri="{FF2B5EF4-FFF2-40B4-BE49-F238E27FC236}">
                <a16:creationId xmlns:a16="http://schemas.microsoft.com/office/drawing/2014/main" id="{B3336BC0-A752-4699-8CBC-14992532400B}"/>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223195546"/>
      </p:ext>
    </p:extLst>
  </p:cSld>
  <p:clrMapOvr>
    <a:masterClrMapping/>
  </p:clrMapOvr>
  <p:transition advTm="39483">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155015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Balanced accuracy under non-uniform data distribution via Active Learning</a:t>
            </a:r>
          </a:p>
        </p:txBody>
      </p:sp>
      <p:pic>
        <p:nvPicPr>
          <p:cNvPr id="2" name="Picture 1">
            <a:extLst>
              <a:ext uri="{FF2B5EF4-FFF2-40B4-BE49-F238E27FC236}">
                <a16:creationId xmlns:a16="http://schemas.microsoft.com/office/drawing/2014/main" id="{B57B874C-D321-40CA-8A62-D202948F9E98}"/>
              </a:ext>
            </a:extLst>
          </p:cNvPr>
          <p:cNvPicPr>
            <a:picLocks noChangeAspect="1"/>
          </p:cNvPicPr>
          <p:nvPr/>
        </p:nvPicPr>
        <p:blipFill>
          <a:blip r:embed="rId3"/>
          <a:stretch>
            <a:fillRect/>
          </a:stretch>
        </p:blipFill>
        <p:spPr>
          <a:xfrm>
            <a:off x="-865" y="1693771"/>
            <a:ext cx="12192000" cy="5042427"/>
          </a:xfrm>
          <a:prstGeom prst="rect">
            <a:avLst/>
          </a:prstGeom>
        </p:spPr>
      </p:pic>
    </p:spTree>
    <p:extLst>
      <p:ext uri="{BB962C8B-B14F-4D97-AF65-F5344CB8AC3E}">
        <p14:creationId xmlns:p14="http://schemas.microsoft.com/office/powerpoint/2010/main" val="1755149518"/>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1" y="62743"/>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Break-down of the </a:t>
            </a: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execution</a:t>
            </a:r>
            <a:r>
              <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r>
              <a:rPr kumimoji="0" lang="pl-PL"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time</a:t>
            </a:r>
            <a:endParaRPr kumimoji="0" lang="pl-PL"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4" name="Picture 3">
            <a:extLst>
              <a:ext uri="{FF2B5EF4-FFF2-40B4-BE49-F238E27FC236}">
                <a16:creationId xmlns:a16="http://schemas.microsoft.com/office/drawing/2014/main" id="{B243D2D1-F4AD-4EC8-9D1C-4C6FC6E0CA80}"/>
              </a:ext>
            </a:extLst>
          </p:cNvPr>
          <p:cNvPicPr>
            <a:picLocks noChangeAspect="1"/>
          </p:cNvPicPr>
          <p:nvPr/>
        </p:nvPicPr>
        <p:blipFill>
          <a:blip r:embed="rId3"/>
          <a:stretch>
            <a:fillRect/>
          </a:stretch>
        </p:blipFill>
        <p:spPr>
          <a:xfrm>
            <a:off x="904161" y="938816"/>
            <a:ext cx="10265992" cy="5789887"/>
          </a:xfrm>
          <a:prstGeom prst="rect">
            <a:avLst/>
          </a:prstGeom>
        </p:spPr>
      </p:pic>
    </p:spTree>
    <p:extLst>
      <p:ext uri="{BB962C8B-B14F-4D97-AF65-F5344CB8AC3E}">
        <p14:creationId xmlns:p14="http://schemas.microsoft.com/office/powerpoint/2010/main" val="2029496922"/>
      </p:ext>
    </p:extLst>
  </p:cSld>
  <p:clrMapOvr>
    <a:masterClrMapping/>
  </p:clrMapOvr>
  <mc:AlternateContent xmlns:mc="http://schemas.openxmlformats.org/markup-compatibility/2006" xmlns:p14="http://schemas.microsoft.com/office/powerpoint/2010/main">
    <mc:Choice Requires="p14">
      <p:transition spd="slow" p14:dur="2000" advTm="48179"/>
    </mc:Choice>
    <mc:Fallback xmlns="">
      <p:transition spd="slow" advTm="481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How to Protect Confidentiality and Privacy?</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6" name="Rectangle 15">
            <a:extLst>
              <a:ext uri="{FF2B5EF4-FFF2-40B4-BE49-F238E27FC236}">
                <a16:creationId xmlns:a16="http://schemas.microsoft.com/office/drawing/2014/main" id="{E12CAAF6-01FF-42BF-BC51-5D4B7C92334D}"/>
              </a:ext>
            </a:extLst>
          </p:cNvPr>
          <p:cNvSpPr/>
          <p:nvPr/>
        </p:nvSpPr>
        <p:spPr>
          <a:xfrm>
            <a:off x="3319192" y="5688737"/>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3319192" y="2496539"/>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002EB218-4485-4652-8800-CF65931B9C4B}"/>
              </a:ext>
            </a:extLst>
          </p:cNvPr>
          <p:cNvSpPr/>
          <p:nvPr/>
        </p:nvSpPr>
        <p:spPr bwMode="auto">
          <a:xfrm>
            <a:off x="1041571"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1041571"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1619122" y="279576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1622697" y="3358932"/>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1619122" y="3957757"/>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2203823" y="302977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2203823" y="355542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1444983" y="3139176"/>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1444983" y="3560100"/>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1444983" y="3139176"/>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1444983" y="3230938"/>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1444983" y="3756589"/>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1444983" y="3230938"/>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1963456" y="3139176"/>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1963456" y="3139176"/>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2026109" y="3230938"/>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2026109" y="3560100"/>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1963456" y="3756589"/>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1963456" y="3230938"/>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1041571"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1041571"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1619122" y="460344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1622697" y="5166612"/>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1619122" y="5765437"/>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2203823" y="483745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2203823" y="536310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1444983" y="4946856"/>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1444983" y="5367780"/>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1444983" y="4946856"/>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1444983" y="5038618"/>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1444983" y="5564269"/>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1444983" y="5038618"/>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1963456" y="4946856"/>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1963456" y="4946856"/>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2026109" y="5038618"/>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2026109" y="5367780"/>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1963456" y="5564269"/>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1963456" y="5038618"/>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1041571"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1041571"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1619122" y="104751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1622697" y="1610688"/>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1619122" y="2209513"/>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2203823" y="128152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2203823" y="180717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1444983" y="1390932"/>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1444983" y="1811856"/>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1444983" y="1390932"/>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1444983" y="1482694"/>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1444983" y="2008345"/>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1444983" y="1482694"/>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1963456" y="1390932"/>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1963456" y="1390932"/>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2026109" y="1482694"/>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2026109" y="1811856"/>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1963456" y="2008345"/>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1963456" y="1482694"/>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679612" y="5076758"/>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559DA7BF-0187-4ACF-9C7A-7EEBF22FFEB0}"/>
              </a:ext>
            </a:extLst>
          </p:cNvPr>
          <p:cNvSpPr/>
          <p:nvPr/>
        </p:nvSpPr>
        <p:spPr bwMode="auto">
          <a:xfrm>
            <a:off x="2550721" y="1544483"/>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DF714F78-6789-4DF2-88A5-36C585D087F7}"/>
              </a:ext>
            </a:extLst>
          </p:cNvPr>
          <p:cNvSpPr txBox="1"/>
          <p:nvPr/>
        </p:nvSpPr>
        <p:spPr>
          <a:xfrm>
            <a:off x="7306260" y="2981770"/>
            <a:ext cx="2251544" cy="904863"/>
          </a:xfrm>
          <a:prstGeom prst="rect">
            <a:avLst/>
          </a:prstGeom>
          <a:noFill/>
        </p:spPr>
        <p:txBody>
          <a:bodyPr wrap="square" lIns="182880" tIns="146304" rIns="182880" bIns="146304" rtlCol="0">
            <a:spAutoFit/>
          </a:bodyPr>
          <a:lstStyle/>
          <a:p>
            <a:pPr>
              <a:lnSpc>
                <a:spcPct val="90000"/>
              </a:lnSpc>
              <a:spcAft>
                <a:spcPts val="600"/>
              </a:spcAft>
            </a:pPr>
            <a:r>
              <a:rPr lang="en-US" sz="4400">
                <a:solidFill>
                  <a:srgbClr val="3891D3"/>
                </a:solidFill>
              </a:rPr>
              <a:t>Disease</a:t>
            </a:r>
          </a:p>
        </p:txBody>
      </p:sp>
      <p:sp>
        <p:nvSpPr>
          <p:cNvPr id="153" name="Oval 152">
            <a:extLst>
              <a:ext uri="{FF2B5EF4-FFF2-40B4-BE49-F238E27FC236}">
                <a16:creationId xmlns:a16="http://schemas.microsoft.com/office/drawing/2014/main" id="{17D90B73-4DE5-40CB-9488-4F54805BCD41}"/>
              </a:ext>
            </a:extLst>
          </p:cNvPr>
          <p:cNvSpPr/>
          <p:nvPr/>
        </p:nvSpPr>
        <p:spPr bwMode="auto">
          <a:xfrm>
            <a:off x="2590161" y="502281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descr="Doctor">
            <a:extLst>
              <a:ext uri="{FF2B5EF4-FFF2-40B4-BE49-F238E27FC236}">
                <a16:creationId xmlns:a16="http://schemas.microsoft.com/office/drawing/2014/main" id="{2D1EEB40-F9A0-4068-ADBA-B94D5A2FFA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8963" y="3764565"/>
            <a:ext cx="2438727" cy="2438727"/>
          </a:xfrm>
          <a:prstGeom prst="rect">
            <a:avLst/>
          </a:prstGeom>
        </p:spPr>
      </p:pic>
      <p:pic>
        <p:nvPicPr>
          <p:cNvPr id="47" name="Graphic 46" descr="User">
            <a:extLst>
              <a:ext uri="{FF2B5EF4-FFF2-40B4-BE49-F238E27FC236}">
                <a16:creationId xmlns:a16="http://schemas.microsoft.com/office/drawing/2014/main" id="{F2378140-85B3-4381-A0DF-4828EF3A64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8963" y="648045"/>
            <a:ext cx="2438726" cy="2438726"/>
          </a:xfrm>
          <a:prstGeom prst="rect">
            <a:avLst/>
          </a:prstGeom>
        </p:spPr>
      </p:pic>
      <p:sp>
        <p:nvSpPr>
          <p:cNvPr id="120" name="TextBox 119">
            <a:extLst>
              <a:ext uri="{FF2B5EF4-FFF2-40B4-BE49-F238E27FC236}">
                <a16:creationId xmlns:a16="http://schemas.microsoft.com/office/drawing/2014/main" id="{08F2B723-C283-4C9C-899D-308018ADBB5C}"/>
              </a:ext>
            </a:extLst>
          </p:cNvPr>
          <p:cNvSpPr txBox="1"/>
          <p:nvPr/>
        </p:nvSpPr>
        <p:spPr>
          <a:xfrm>
            <a:off x="2590161" y="2981770"/>
            <a:ext cx="3644392"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Aggregation</a:t>
            </a:r>
          </a:p>
        </p:txBody>
      </p:sp>
      <p:cxnSp>
        <p:nvCxnSpPr>
          <p:cNvPr id="121" name="Straight Arrow Connector 120">
            <a:extLst>
              <a:ext uri="{FF2B5EF4-FFF2-40B4-BE49-F238E27FC236}">
                <a16:creationId xmlns:a16="http://schemas.microsoft.com/office/drawing/2014/main" id="{2D00B704-BAC1-483C-95C8-A704274687A8}"/>
              </a:ext>
            </a:extLst>
          </p:cNvPr>
          <p:cNvCxnSpPr>
            <a:cxnSpLocks/>
            <a:stCxn id="164" idx="5"/>
            <a:endCxn id="120" idx="0"/>
          </p:cNvCxnSpPr>
          <p:nvPr/>
        </p:nvCxnSpPr>
        <p:spPr>
          <a:xfrm>
            <a:off x="2895055" y="1887898"/>
            <a:ext cx="1517302" cy="1093872"/>
          </a:xfrm>
          <a:prstGeom prst="straightConnector1">
            <a:avLst/>
          </a:prstGeom>
          <a:noFill/>
          <a:ln w="57150" cap="flat" cmpd="sng" algn="ctr">
            <a:solidFill>
              <a:srgbClr val="505050"/>
            </a:solidFill>
            <a:prstDash val="solid"/>
            <a:headEnd type="none"/>
            <a:tailEnd type="triangle"/>
          </a:ln>
          <a:effectLst/>
        </p:spPr>
      </p:cxnSp>
      <p:cxnSp>
        <p:nvCxnSpPr>
          <p:cNvPr id="123" name="Straight Arrow Connector 122">
            <a:extLst>
              <a:ext uri="{FF2B5EF4-FFF2-40B4-BE49-F238E27FC236}">
                <a16:creationId xmlns:a16="http://schemas.microsoft.com/office/drawing/2014/main" id="{F7264D1E-47C3-41D9-A33A-B7621567ED81}"/>
              </a:ext>
            </a:extLst>
          </p:cNvPr>
          <p:cNvCxnSpPr>
            <a:cxnSpLocks/>
            <a:stCxn id="153" idx="7"/>
            <a:endCxn id="120" idx="2"/>
          </p:cNvCxnSpPr>
          <p:nvPr/>
        </p:nvCxnSpPr>
        <p:spPr>
          <a:xfrm flipV="1">
            <a:off x="2934495" y="3886633"/>
            <a:ext cx="1477862" cy="1195099"/>
          </a:xfrm>
          <a:prstGeom prst="straightConnector1">
            <a:avLst/>
          </a:prstGeom>
          <a:noFill/>
          <a:ln w="57150" cap="flat" cmpd="sng" algn="ctr">
            <a:solidFill>
              <a:srgbClr val="505050"/>
            </a:solidFill>
            <a:prstDash val="solid"/>
            <a:headEnd type="none"/>
            <a:tailEnd type="triangle"/>
          </a:ln>
          <a:effectLst/>
        </p:spPr>
      </p:cxnSp>
      <p:cxnSp>
        <p:nvCxnSpPr>
          <p:cNvPr id="128" name="Straight Arrow Connector 127">
            <a:extLst>
              <a:ext uri="{FF2B5EF4-FFF2-40B4-BE49-F238E27FC236}">
                <a16:creationId xmlns:a16="http://schemas.microsoft.com/office/drawing/2014/main" id="{7C22F6AC-7B65-4301-A818-1E8C9ECC069E}"/>
              </a:ext>
            </a:extLst>
          </p:cNvPr>
          <p:cNvCxnSpPr>
            <a:cxnSpLocks/>
            <a:stCxn id="120" idx="3"/>
            <a:endCxn id="113" idx="1"/>
          </p:cNvCxnSpPr>
          <p:nvPr/>
        </p:nvCxnSpPr>
        <p:spPr>
          <a:xfrm>
            <a:off x="6234553" y="3434202"/>
            <a:ext cx="1071707" cy="0"/>
          </a:xfrm>
          <a:prstGeom prst="straightConnector1">
            <a:avLst/>
          </a:prstGeom>
          <a:noFill/>
          <a:ln w="57150" cap="flat" cmpd="sng" algn="ctr">
            <a:solidFill>
              <a:srgbClr val="505050"/>
            </a:solidFill>
            <a:prstDash val="solid"/>
            <a:headEnd type="none"/>
            <a:tailEnd type="triangle"/>
          </a:ln>
          <a:effectLst/>
        </p:spPr>
      </p:cxnSp>
      <p:cxnSp>
        <p:nvCxnSpPr>
          <p:cNvPr id="129" name="Connector: Elbow 128">
            <a:extLst>
              <a:ext uri="{FF2B5EF4-FFF2-40B4-BE49-F238E27FC236}">
                <a16:creationId xmlns:a16="http://schemas.microsoft.com/office/drawing/2014/main" id="{F8D43ED2-9D09-4F6B-8BFD-78465011FF23}"/>
              </a:ext>
            </a:extLst>
          </p:cNvPr>
          <p:cNvCxnSpPr>
            <a:cxnSpLocks/>
          </p:cNvCxnSpPr>
          <p:nvPr/>
        </p:nvCxnSpPr>
        <p:spPr>
          <a:xfrm rot="10800000">
            <a:off x="892887" y="3506996"/>
            <a:ext cx="5787612" cy="2853073"/>
          </a:xfrm>
          <a:prstGeom prst="bentConnector3">
            <a:avLst>
              <a:gd name="adj1" fmla="val 11236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FA3C3088-2312-436A-828D-A807547C01B1}"/>
              </a:ext>
            </a:extLst>
          </p:cNvPr>
          <p:cNvPicPr>
            <a:picLocks noChangeAspect="1"/>
          </p:cNvPicPr>
          <p:nvPr/>
        </p:nvPicPr>
        <p:blipFill>
          <a:blip r:embed="rId7"/>
          <a:stretch>
            <a:fillRect/>
          </a:stretch>
        </p:blipFill>
        <p:spPr>
          <a:xfrm>
            <a:off x="6931695" y="5026122"/>
            <a:ext cx="1613921" cy="1605545"/>
          </a:xfrm>
          <a:prstGeom prst="rect">
            <a:avLst/>
          </a:prstGeom>
          <a:ln w="57150">
            <a:solidFill>
              <a:srgbClr val="FF0000"/>
            </a:solidFill>
          </a:ln>
        </p:spPr>
      </p:pic>
      <p:pic>
        <p:nvPicPr>
          <p:cNvPr id="106" name="Graphic 105" descr="Help">
            <a:extLst>
              <a:ext uri="{FF2B5EF4-FFF2-40B4-BE49-F238E27FC236}">
                <a16:creationId xmlns:a16="http://schemas.microsoft.com/office/drawing/2014/main" id="{766A6CB0-A1D8-4D07-99B6-1F91176319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89116" y="4857942"/>
            <a:ext cx="1509502" cy="1509502"/>
          </a:xfrm>
          <a:prstGeom prst="rect">
            <a:avLst/>
          </a:prstGeom>
        </p:spPr>
      </p:pic>
      <p:pic>
        <p:nvPicPr>
          <p:cNvPr id="107" name="Graphic 106" descr="Help">
            <a:extLst>
              <a:ext uri="{FF2B5EF4-FFF2-40B4-BE49-F238E27FC236}">
                <a16:creationId xmlns:a16="http://schemas.microsoft.com/office/drawing/2014/main" id="{E0B56279-508C-45C8-9A90-103D360209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8543" y="1807177"/>
            <a:ext cx="1509502" cy="1509502"/>
          </a:xfrm>
          <a:prstGeom prst="rect">
            <a:avLst/>
          </a:prstGeom>
        </p:spPr>
      </p:pic>
      <p:sp>
        <p:nvSpPr>
          <p:cNvPr id="108" name="Slide Number Placeholder 1">
            <a:extLst>
              <a:ext uri="{FF2B5EF4-FFF2-40B4-BE49-F238E27FC236}">
                <a16:creationId xmlns:a16="http://schemas.microsoft.com/office/drawing/2014/main" id="{8DB7C569-6320-4551-8CF4-91B496B6E44C}"/>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4</a:t>
            </a:fld>
            <a:endParaRPr lang="en-US">
              <a:solidFill>
                <a:srgbClr val="505050">
                  <a:tint val="75000"/>
                </a:srgbClr>
              </a:solidFill>
              <a:latin typeface="Segoe UI"/>
            </a:endParaRPr>
          </a:p>
        </p:txBody>
      </p:sp>
      <p:sp>
        <p:nvSpPr>
          <p:cNvPr id="2" name="TextBox 1">
            <a:extLst>
              <a:ext uri="{FF2B5EF4-FFF2-40B4-BE49-F238E27FC236}">
                <a16:creationId xmlns:a16="http://schemas.microsoft.com/office/drawing/2014/main" id="{976B9DCF-AF0E-4320-8A3D-2E0677F1E127}"/>
              </a:ext>
            </a:extLst>
          </p:cNvPr>
          <p:cNvSpPr txBox="1"/>
          <p:nvPr/>
        </p:nvSpPr>
        <p:spPr>
          <a:xfrm>
            <a:off x="4982281" y="4532104"/>
            <a:ext cx="575745" cy="830997"/>
          </a:xfrm>
          <a:prstGeom prst="rect">
            <a:avLst/>
          </a:prstGeom>
          <a:noFill/>
        </p:spPr>
        <p:txBody>
          <a:bodyPr wrap="square" rtlCol="0">
            <a:spAutoFit/>
          </a:bodyPr>
          <a:lstStyle/>
          <a:p>
            <a:r>
              <a:rPr lang="en-US" sz="4800" b="1"/>
              <a:t>1</a:t>
            </a:r>
          </a:p>
        </p:txBody>
      </p:sp>
      <p:sp>
        <p:nvSpPr>
          <p:cNvPr id="109" name="TextBox 108">
            <a:extLst>
              <a:ext uri="{FF2B5EF4-FFF2-40B4-BE49-F238E27FC236}">
                <a16:creationId xmlns:a16="http://schemas.microsoft.com/office/drawing/2014/main" id="{8DE85F30-409F-42DA-A3AF-992178704DB1}"/>
              </a:ext>
            </a:extLst>
          </p:cNvPr>
          <p:cNvSpPr txBox="1"/>
          <p:nvPr/>
        </p:nvSpPr>
        <p:spPr>
          <a:xfrm>
            <a:off x="7018387" y="1399387"/>
            <a:ext cx="575745" cy="830997"/>
          </a:xfrm>
          <a:prstGeom prst="rect">
            <a:avLst/>
          </a:prstGeom>
          <a:noFill/>
        </p:spPr>
        <p:txBody>
          <a:bodyPr wrap="square" rtlCol="0">
            <a:spAutoFit/>
          </a:bodyPr>
          <a:lstStyle/>
          <a:p>
            <a:r>
              <a:rPr lang="en-US" sz="4800" b="1"/>
              <a:t>2</a:t>
            </a:r>
          </a:p>
        </p:txBody>
      </p:sp>
    </p:spTree>
    <p:extLst>
      <p:ext uri="{BB962C8B-B14F-4D97-AF65-F5344CB8AC3E}">
        <p14:creationId xmlns:p14="http://schemas.microsoft.com/office/powerpoint/2010/main" val="670598431"/>
      </p:ext>
    </p:extLst>
  </p:cSld>
  <p:clrMapOvr>
    <a:masterClrMapping/>
  </p:clrMapOvr>
  <mc:AlternateContent xmlns:mc="http://schemas.openxmlformats.org/markup-compatibility/2006" xmlns:p14="http://schemas.microsoft.com/office/powerpoint/2010/main">
    <mc:Choice Requires="p14">
      <p:transition spd="slow" p14:dur="2000" advTm="33562"/>
    </mc:Choice>
    <mc:Fallback xmlns="">
      <p:transition spd="slow" advTm="335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6E53F6-2525-488B-804D-A46F37D35C10}"/>
              </a:ext>
            </a:extLst>
          </p:cNvPr>
          <p:cNvSpPr>
            <a:spLocks noGrp="1"/>
          </p:cNvSpPr>
          <p:nvPr>
            <p:ph type="title"/>
          </p:nvPr>
        </p:nvSpPr>
        <p:spPr>
          <a:xfrm>
            <a:off x="0" y="1134208"/>
            <a:ext cx="12192000" cy="4589584"/>
          </a:xfrm>
        </p:spPr>
        <p:txBody>
          <a:bodyPr/>
          <a:lstStyle/>
          <a:p>
            <a:r>
              <a:rPr lang="en-US" sz="6600"/>
              <a:t>1. </a:t>
            </a:r>
            <a:r>
              <a:rPr lang="pl-PL" sz="6600" err="1"/>
              <a:t>Requirements</a:t>
            </a:r>
            <a:r>
              <a:rPr lang="pl-PL" sz="6600"/>
              <a:t> &amp; </a:t>
            </a:r>
            <a:r>
              <a:rPr lang="pl-PL" sz="6600" err="1"/>
              <a:t>Overview</a:t>
            </a:r>
            <a:r>
              <a:rPr lang="pl-PL" sz="6600"/>
              <a:t> </a:t>
            </a:r>
            <a:br>
              <a:rPr lang="en-US" sz="6600"/>
            </a:br>
            <a:br>
              <a:rPr lang="en-US" sz="6600"/>
            </a:br>
            <a:r>
              <a:rPr lang="en-US" sz="6600"/>
              <a:t>2. </a:t>
            </a:r>
            <a:r>
              <a:rPr lang="pl-PL" sz="6600"/>
              <a:t>CaPC </a:t>
            </a:r>
            <a:r>
              <a:rPr lang="pl-PL" sz="6600" err="1"/>
              <a:t>Protocol</a:t>
            </a:r>
            <a:br>
              <a:rPr lang="en-US" sz="6600"/>
            </a:br>
            <a:br>
              <a:rPr lang="en-US" sz="6600"/>
            </a:br>
            <a:r>
              <a:rPr lang="en-US" sz="6600"/>
              <a:t>3. </a:t>
            </a:r>
            <a:r>
              <a:rPr lang="pl-PL" sz="6600" err="1"/>
              <a:t>Empirical</a:t>
            </a:r>
            <a:r>
              <a:rPr lang="pl-PL" sz="6600"/>
              <a:t> Evaluation</a:t>
            </a:r>
            <a:r>
              <a:rPr lang="en-US" sz="6600"/>
              <a:t>	</a:t>
            </a:r>
          </a:p>
        </p:txBody>
      </p:sp>
    </p:spTree>
    <p:extLst>
      <p:ext uri="{BB962C8B-B14F-4D97-AF65-F5344CB8AC3E}">
        <p14:creationId xmlns:p14="http://schemas.microsoft.com/office/powerpoint/2010/main" val="122686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0" y="0"/>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lang="en-US" sz="5294">
                <a:gradFill>
                  <a:gsLst>
                    <a:gs pos="1250">
                      <a:srgbClr val="505050"/>
                    </a:gs>
                    <a:gs pos="100000">
                      <a:srgbClr val="505050"/>
                    </a:gs>
                  </a:gsLst>
                  <a:lin ang="5400000" scaled="0"/>
                </a:gradFill>
                <a:latin typeface="Segoe UI Light"/>
              </a:rPr>
              <a:t>Requirements for CaPC</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graphicFrame>
        <p:nvGraphicFramePr>
          <p:cNvPr id="3" name="Table 4">
            <a:extLst>
              <a:ext uri="{FF2B5EF4-FFF2-40B4-BE49-F238E27FC236}">
                <a16:creationId xmlns:a16="http://schemas.microsoft.com/office/drawing/2014/main" id="{59B5963D-A0DE-40D5-BA7E-CB67249006A5}"/>
              </a:ext>
            </a:extLst>
          </p:cNvPr>
          <p:cNvGraphicFramePr>
            <a:graphicFrameLocks noGrp="1"/>
          </p:cNvGraphicFramePr>
          <p:nvPr>
            <p:extLst>
              <p:ext uri="{D42A27DB-BD31-4B8C-83A1-F6EECF244321}">
                <p14:modId xmlns:p14="http://schemas.microsoft.com/office/powerpoint/2010/main" val="2913149276"/>
              </p:ext>
            </p:extLst>
          </p:nvPr>
        </p:nvGraphicFramePr>
        <p:xfrm>
          <a:off x="543261" y="894200"/>
          <a:ext cx="11338560" cy="5270147"/>
        </p:xfrm>
        <a:graphic>
          <a:graphicData uri="http://schemas.openxmlformats.org/drawingml/2006/table">
            <a:tbl>
              <a:tblPr firstRow="1" bandRow="1">
                <a:tableStyleId>{7E9639D4-E3E2-4D34-9284-5A2195B3D0D7}</a:tableStyleId>
              </a:tblPr>
              <a:tblGrid>
                <a:gridCol w="5194151">
                  <a:extLst>
                    <a:ext uri="{9D8B030D-6E8A-4147-A177-3AD203B41FA5}">
                      <a16:colId xmlns:a16="http://schemas.microsoft.com/office/drawing/2014/main" val="2804416869"/>
                    </a:ext>
                  </a:extLst>
                </a:gridCol>
                <a:gridCol w="6144409">
                  <a:extLst>
                    <a:ext uri="{9D8B030D-6E8A-4147-A177-3AD203B41FA5}">
                      <a16:colId xmlns:a16="http://schemas.microsoft.com/office/drawing/2014/main" val="3782047655"/>
                    </a:ext>
                  </a:extLst>
                </a:gridCol>
              </a:tblGrid>
              <a:tr h="880653">
                <a:tc>
                  <a:txBody>
                    <a:bodyPr/>
                    <a:lstStyle/>
                    <a:p>
                      <a:r>
                        <a:rPr lang="en-US" sz="2900"/>
                        <a:t>Requirement</a:t>
                      </a:r>
                    </a:p>
                  </a:txBody>
                  <a:tcPr/>
                </a:tc>
                <a:tc>
                  <a:txBody>
                    <a:bodyPr/>
                    <a:lstStyle/>
                    <a:p>
                      <a:r>
                        <a:rPr lang="en-US" sz="2900"/>
                        <a:t>What do we do?</a:t>
                      </a:r>
                    </a:p>
                  </a:txBody>
                  <a:tcPr/>
                </a:tc>
                <a:extLst>
                  <a:ext uri="{0D108BD9-81ED-4DB2-BD59-A6C34878D82A}">
                    <a16:rowId xmlns:a16="http://schemas.microsoft.com/office/drawing/2014/main" val="1396177458"/>
                  </a:ext>
                </a:extLst>
              </a:tr>
              <a:tr h="1520032">
                <a:tc>
                  <a:txBody>
                    <a:bodyPr/>
                    <a:lstStyle/>
                    <a:p>
                      <a:r>
                        <a:rPr lang="en-US" sz="2900" dirty="0">
                          <a:solidFill>
                            <a:srgbClr val="FF0000"/>
                          </a:solidFill>
                        </a:rPr>
                        <a:t>Privacy of training data</a:t>
                      </a:r>
                    </a:p>
                  </a:txBody>
                  <a:tcPr/>
                </a:tc>
                <a:tc>
                  <a:txBody>
                    <a:bodyPr/>
                    <a:lstStyle/>
                    <a:p>
                      <a:r>
                        <a:rPr lang="en-US" sz="2900"/>
                        <a:t>Guarantee protection of personally identifiable information contained in training data via Differential Privacy.</a:t>
                      </a:r>
                      <a:endParaRPr lang="en-US" sz="2900">
                        <a:gradFill>
                          <a:gsLst>
                            <a:gs pos="13869">
                              <a:srgbClr val="002050"/>
                            </a:gs>
                            <a:gs pos="42000">
                              <a:srgbClr val="002050"/>
                            </a:gs>
                          </a:gsLst>
                          <a:lin ang="5400000" scaled="0"/>
                        </a:gradFill>
                        <a:latin typeface="Segoe UI Light"/>
                      </a:endParaRPr>
                    </a:p>
                  </a:txBody>
                  <a:tcPr/>
                </a:tc>
                <a:extLst>
                  <a:ext uri="{0D108BD9-81ED-4DB2-BD59-A6C34878D82A}">
                    <a16:rowId xmlns:a16="http://schemas.microsoft.com/office/drawing/2014/main" val="3936692597"/>
                  </a:ext>
                </a:extLst>
              </a:tr>
              <a:tr h="1894102">
                <a:tc>
                  <a:txBody>
                    <a:bodyPr/>
                    <a:lstStyle/>
                    <a:p>
                      <a:r>
                        <a:rPr lang="en-US" sz="2900"/>
                        <a:t>Query confidentiality</a:t>
                      </a:r>
                    </a:p>
                  </a:txBody>
                  <a:tcPr/>
                </a:tc>
                <a:tc>
                  <a:txBody>
                    <a:bodyPr/>
                    <a:lstStyle/>
                    <a:p>
                      <a:r>
                        <a:rPr lang="en-US" sz="2900"/>
                        <a:t>Encrypt input data and do inference on encrypted data using Homomorphic  Encryption and Secure Multi-Party Computation.</a:t>
                      </a:r>
                    </a:p>
                  </a:txBody>
                  <a:tcPr/>
                </a:tc>
                <a:extLst>
                  <a:ext uri="{0D108BD9-81ED-4DB2-BD59-A6C34878D82A}">
                    <a16:rowId xmlns:a16="http://schemas.microsoft.com/office/drawing/2014/main" val="2605351290"/>
                  </a:ext>
                </a:extLst>
              </a:tr>
              <a:tr h="880653">
                <a:tc>
                  <a:txBody>
                    <a:bodyPr/>
                    <a:lstStyle/>
                    <a:p>
                      <a:r>
                        <a:rPr lang="en-US" sz="2900"/>
                        <a:t>Model confidentiality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900" kern="1200" dirty="0"/>
                        <a:t>Prevent leakage of the answering parties’ models to the querying party.</a:t>
                      </a:r>
                      <a:endParaRPr lang="en-US" sz="2900" kern="1200" dirty="0">
                        <a:gradFill>
                          <a:gsLst>
                            <a:gs pos="13869">
                              <a:srgbClr val="002050"/>
                            </a:gs>
                            <a:gs pos="42000">
                              <a:srgbClr val="002050"/>
                            </a:gs>
                          </a:gsLst>
                          <a:lin ang="5400000" scaled="0"/>
                        </a:gradFill>
                        <a:latin typeface="Segoe UI Light"/>
                        <a:ea typeface="+mn-ea"/>
                        <a:cs typeface="+mn-cs"/>
                      </a:endParaRPr>
                    </a:p>
                  </a:txBody>
                  <a:tcPr/>
                </a:tc>
                <a:extLst>
                  <a:ext uri="{0D108BD9-81ED-4DB2-BD59-A6C34878D82A}">
                    <a16:rowId xmlns:a16="http://schemas.microsoft.com/office/drawing/2014/main" val="577690928"/>
                  </a:ext>
                </a:extLst>
              </a:tr>
            </a:tbl>
          </a:graphicData>
        </a:graphic>
      </p:graphicFrame>
    </p:spTree>
    <p:extLst>
      <p:ext uri="{BB962C8B-B14F-4D97-AF65-F5344CB8AC3E}">
        <p14:creationId xmlns:p14="http://schemas.microsoft.com/office/powerpoint/2010/main" val="69546154"/>
      </p:ext>
    </p:extLst>
  </p:cSld>
  <p:clrMapOvr>
    <a:masterClrMapping/>
  </p:clrMapOvr>
  <mc:AlternateContent xmlns:mc="http://schemas.openxmlformats.org/markup-compatibility/2006" xmlns:p14="http://schemas.microsoft.com/office/powerpoint/2010/main">
    <mc:Choice Requires="p14">
      <p:transition spd="slow" p14:dur="2000" advTm="68044"/>
    </mc:Choice>
    <mc:Fallback xmlns="">
      <p:transition spd="slow" advTm="680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B0248F-3FDA-412F-82CE-EAF0AAF99DD0}"/>
              </a:ext>
            </a:extLst>
          </p:cNvPr>
          <p:cNvSpPr>
            <a:spLocks noGrp="1"/>
          </p:cNvSpPr>
          <p:nvPr>
            <p:ph type="body" sz="quarter" idx="10"/>
          </p:nvPr>
        </p:nvSpPr>
        <p:spPr>
          <a:xfrm>
            <a:off x="0" y="900025"/>
            <a:ext cx="12192000" cy="2528975"/>
          </a:xfrm>
        </p:spPr>
        <p:txBody>
          <a:bodyPr vert="horz" wrap="square" lIns="146304" tIns="91440" rIns="146304" bIns="91440" rtlCol="0" anchor="t">
            <a:noAutofit/>
          </a:bodyPr>
          <a:lstStyle/>
          <a:p>
            <a:pPr marL="335915" indent="-335915">
              <a:lnSpc>
                <a:spcPct val="110000"/>
              </a:lnSpc>
            </a:pPr>
            <a:r>
              <a:rPr lang="en-US" sz="3400">
                <a:cs typeface="Segoe UI Light"/>
              </a:rPr>
              <a:t>Hospitals act as collaborating parties.</a:t>
            </a:r>
          </a:p>
          <a:p>
            <a:pPr marL="335915" indent="-335915">
              <a:lnSpc>
                <a:spcPct val="110000"/>
              </a:lnSpc>
            </a:pPr>
            <a:r>
              <a:rPr lang="en-US" sz="3400">
                <a:cs typeface="Segoe UI Light"/>
              </a:rPr>
              <a:t>Protect privacy &amp; confidentiality of patients’ data.</a:t>
            </a:r>
            <a:endParaRPr lang="en-US" sz="3400"/>
          </a:p>
          <a:p>
            <a:pPr marL="335915" indent="-335915">
              <a:lnSpc>
                <a:spcPct val="110000"/>
              </a:lnSpc>
            </a:pPr>
            <a:r>
              <a:rPr lang="en-US" sz="3400">
                <a:cs typeface="Segoe UI Light"/>
              </a:rPr>
              <a:t>Using collaborative learning setup to investigate and possibly address some of the issues in healthcare.</a:t>
            </a:r>
          </a:p>
        </p:txBody>
      </p:sp>
      <p:sp>
        <p:nvSpPr>
          <p:cNvPr id="2" name="Slide Number Placeholder 1">
            <a:extLst>
              <a:ext uri="{FF2B5EF4-FFF2-40B4-BE49-F238E27FC236}">
                <a16:creationId xmlns:a16="http://schemas.microsoft.com/office/drawing/2014/main" id="{C1FEA40C-8413-4158-8A79-536BBFB4C4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1AF8B-0997-4AE9-B875-B7E2363D0751}" type="slidenum">
              <a:rPr kumimoji="0" lang="en-US" sz="1568"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568" b="0" i="0" u="none" strike="noStrike" kern="1200" cap="none" spc="0" normalizeH="0" baseline="0" noProof="0">
              <a:ln>
                <a:noFill/>
              </a:ln>
              <a:solidFill>
                <a:srgbClr val="505050">
                  <a:tint val="75000"/>
                </a:srgbClr>
              </a:solidFill>
              <a:effectLst/>
              <a:uLnTx/>
              <a:uFillTx/>
              <a:latin typeface="Segoe UI"/>
              <a:ea typeface="+mn-ea"/>
              <a:cs typeface="+mn-cs"/>
            </a:endParaRPr>
          </a:p>
        </p:txBody>
      </p:sp>
      <p:sp>
        <p:nvSpPr>
          <p:cNvPr id="8" name="Title 2">
            <a:extLst>
              <a:ext uri="{FF2B5EF4-FFF2-40B4-BE49-F238E27FC236}">
                <a16:creationId xmlns:a16="http://schemas.microsoft.com/office/drawing/2014/main" id="{01D2181A-2BE4-4135-AA09-47E24FEDD595}"/>
              </a:ext>
            </a:extLst>
          </p:cNvPr>
          <p:cNvSpPr txBox="1">
            <a:spLocks/>
          </p:cNvSpPr>
          <p:nvPr/>
        </p:nvSpPr>
        <p:spPr>
          <a:xfrm>
            <a:off x="0" y="488"/>
            <a:ext cx="1219200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Use CaPC in </a:t>
            </a:r>
            <a:r>
              <a:rPr lang="en-US" sz="5294">
                <a:gradFill>
                  <a:gsLst>
                    <a:gs pos="1250">
                      <a:srgbClr val="505050"/>
                    </a:gs>
                    <a:gs pos="100000">
                      <a:srgbClr val="505050"/>
                    </a:gs>
                  </a:gsLst>
                  <a:lin ang="5400000" scaled="0"/>
                </a:gradFill>
                <a:latin typeface="Segoe UI Light"/>
              </a:rPr>
              <a:t>H</a:t>
            </a:r>
            <a:r>
              <a:rPr kumimoji="0" lang="en-US"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ealthcare</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3" name="Picture 2">
            <a:extLst>
              <a:ext uri="{FF2B5EF4-FFF2-40B4-BE49-F238E27FC236}">
                <a16:creationId xmlns:a16="http://schemas.microsoft.com/office/drawing/2014/main" id="{47148FB7-2AE1-40D8-9627-0FFA54F6EFE6}"/>
              </a:ext>
            </a:extLst>
          </p:cNvPr>
          <p:cNvPicPr>
            <a:picLocks noChangeAspect="1"/>
          </p:cNvPicPr>
          <p:nvPr/>
        </p:nvPicPr>
        <p:blipFill rotWithShape="1">
          <a:blip r:embed="rId3"/>
          <a:srcRect l="27927" t="8358" r="50874" b="15968"/>
          <a:stretch/>
        </p:blipFill>
        <p:spPr>
          <a:xfrm>
            <a:off x="8504238" y="3872029"/>
            <a:ext cx="2584480" cy="1932900"/>
          </a:xfrm>
          <a:prstGeom prst="rect">
            <a:avLst/>
          </a:prstGeom>
        </p:spPr>
      </p:pic>
      <p:pic>
        <p:nvPicPr>
          <p:cNvPr id="4" name="Picture 3">
            <a:extLst>
              <a:ext uri="{FF2B5EF4-FFF2-40B4-BE49-F238E27FC236}">
                <a16:creationId xmlns:a16="http://schemas.microsoft.com/office/drawing/2014/main" id="{07253C93-8095-4461-9769-AD6B736E731A}"/>
              </a:ext>
            </a:extLst>
          </p:cNvPr>
          <p:cNvPicPr>
            <a:picLocks noChangeAspect="1"/>
          </p:cNvPicPr>
          <p:nvPr/>
        </p:nvPicPr>
        <p:blipFill>
          <a:blip r:embed="rId4"/>
          <a:stretch>
            <a:fillRect/>
          </a:stretch>
        </p:blipFill>
        <p:spPr>
          <a:xfrm>
            <a:off x="5124508" y="3791594"/>
            <a:ext cx="1942984" cy="1932900"/>
          </a:xfrm>
          <a:prstGeom prst="rect">
            <a:avLst/>
          </a:prstGeom>
        </p:spPr>
      </p:pic>
      <p:sp>
        <p:nvSpPr>
          <p:cNvPr id="6" name="TextBox 5">
            <a:extLst>
              <a:ext uri="{FF2B5EF4-FFF2-40B4-BE49-F238E27FC236}">
                <a16:creationId xmlns:a16="http://schemas.microsoft.com/office/drawing/2014/main" id="{09239A78-C843-441B-89FF-83F03774B25D}"/>
              </a:ext>
            </a:extLst>
          </p:cNvPr>
          <p:cNvSpPr txBox="1"/>
          <p:nvPr/>
        </p:nvSpPr>
        <p:spPr>
          <a:xfrm>
            <a:off x="4953000" y="5792259"/>
            <a:ext cx="2286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Private Consultation</a:t>
            </a:r>
          </a:p>
        </p:txBody>
      </p:sp>
      <p:sp>
        <p:nvSpPr>
          <p:cNvPr id="9" name="TextBox 8">
            <a:extLst>
              <a:ext uri="{FF2B5EF4-FFF2-40B4-BE49-F238E27FC236}">
                <a16:creationId xmlns:a16="http://schemas.microsoft.com/office/drawing/2014/main" id="{6BC662D9-FDAD-492E-9CE1-CF0F76F08F09}"/>
              </a:ext>
            </a:extLst>
          </p:cNvPr>
          <p:cNvSpPr txBox="1"/>
          <p:nvPr/>
        </p:nvSpPr>
        <p:spPr>
          <a:xfrm>
            <a:off x="8425384" y="5792259"/>
            <a:ext cx="274218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Robustness to Distribution Shift</a:t>
            </a:r>
          </a:p>
        </p:txBody>
      </p:sp>
      <p:pic>
        <p:nvPicPr>
          <p:cNvPr id="11" name="Graphic 10" descr="Lock">
            <a:extLst>
              <a:ext uri="{FF2B5EF4-FFF2-40B4-BE49-F238E27FC236}">
                <a16:creationId xmlns:a16="http://schemas.microsoft.com/office/drawing/2014/main" id="{B16064FB-0370-4CFE-9E7C-67D9B58ED3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4627" y="3534266"/>
            <a:ext cx="2447556" cy="2447556"/>
          </a:xfrm>
          <a:prstGeom prst="rect">
            <a:avLst/>
          </a:prstGeom>
        </p:spPr>
      </p:pic>
      <p:sp>
        <p:nvSpPr>
          <p:cNvPr id="12" name="TextBox 11">
            <a:extLst>
              <a:ext uri="{FF2B5EF4-FFF2-40B4-BE49-F238E27FC236}">
                <a16:creationId xmlns:a16="http://schemas.microsoft.com/office/drawing/2014/main" id="{758DAC35-3100-4F49-A919-84C4E1BD55F3}"/>
              </a:ext>
            </a:extLst>
          </p:cNvPr>
          <p:cNvSpPr txBox="1"/>
          <p:nvPr/>
        </p:nvSpPr>
        <p:spPr>
          <a:xfrm>
            <a:off x="1184059" y="5769540"/>
            <a:ext cx="268869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Strong Privacy Guarantees</a:t>
            </a:r>
          </a:p>
        </p:txBody>
      </p:sp>
    </p:spTree>
    <p:extLst>
      <p:ext uri="{BB962C8B-B14F-4D97-AF65-F5344CB8AC3E}">
        <p14:creationId xmlns:p14="http://schemas.microsoft.com/office/powerpoint/2010/main" val="3987185633"/>
      </p:ext>
    </p:extLst>
  </p:cSld>
  <p:clrMapOvr>
    <a:masterClrMapping/>
  </p:clrMapOvr>
  <p:transition advTm="31134">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6CF38237-7DFA-4436-AD80-0A2FBE9CC7C1}"/>
              </a:ext>
            </a:extLst>
          </p:cNvPr>
          <p:cNvSpPr txBox="1">
            <a:spLocks/>
          </p:cNvSpPr>
          <p:nvPr/>
        </p:nvSpPr>
        <p:spPr>
          <a:xfrm>
            <a:off x="3353189" y="-18128"/>
            <a:ext cx="8837947"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5293" b="0" i="0" u="none" strike="noStrike" kern="1200" cap="none" spc="-102" normalizeH="0" baseline="0" noProof="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 name="Title 3">
            <a:extLst>
              <a:ext uri="{FF2B5EF4-FFF2-40B4-BE49-F238E27FC236}">
                <a16:creationId xmlns:a16="http://schemas.microsoft.com/office/drawing/2014/main" id="{6B674578-4727-4857-A89E-1B144AAA779E}"/>
              </a:ext>
            </a:extLst>
          </p:cNvPr>
          <p:cNvSpPr txBox="1">
            <a:spLocks/>
          </p:cNvSpPr>
          <p:nvPr/>
        </p:nvSpPr>
        <p:spPr>
          <a:xfrm>
            <a:off x="-53911" y="0"/>
            <a:ext cx="12299822"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Privacy of Train &amp; Confidentiality of Test </a:t>
            </a:r>
            <a:r>
              <a:rPr lang="en-US" sz="5294">
                <a:gradFill>
                  <a:gsLst>
                    <a:gs pos="1250">
                      <a:srgbClr val="505050"/>
                    </a:gs>
                    <a:gs pos="100000">
                      <a:srgbClr val="505050"/>
                    </a:gs>
                  </a:gsLst>
                  <a:lin ang="5400000" scaled="0"/>
                </a:gradFill>
                <a:latin typeface="Segoe UI Light"/>
              </a:rPr>
              <a:t>D</a:t>
            </a:r>
            <a:r>
              <a:rPr kumimoji="0" lang="en-US" sz="5294" b="0" i="0" u="none" strike="noStrike" kern="1200" cap="none" spc="-102" normalizeH="0" baseline="0" noProof="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ata</a:t>
            </a:r>
            <a:endParaRPr kumimoji="0" lang="en-US" sz="5294"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6" name="Rectangle 15">
            <a:extLst>
              <a:ext uri="{FF2B5EF4-FFF2-40B4-BE49-F238E27FC236}">
                <a16:creationId xmlns:a16="http://schemas.microsoft.com/office/drawing/2014/main" id="{E12CAAF6-01FF-42BF-BC51-5D4B7C92334D}"/>
              </a:ext>
            </a:extLst>
          </p:cNvPr>
          <p:cNvSpPr/>
          <p:nvPr/>
        </p:nvSpPr>
        <p:spPr>
          <a:xfrm>
            <a:off x="7393737" y="6041985"/>
            <a:ext cx="1530344" cy="7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D430CEA-C35F-45F1-A9B5-53D3406FDE7B}"/>
              </a:ext>
            </a:extLst>
          </p:cNvPr>
          <p:cNvSpPr/>
          <p:nvPr/>
        </p:nvSpPr>
        <p:spPr>
          <a:xfrm>
            <a:off x="7393737" y="2849787"/>
            <a:ext cx="291711" cy="115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DFD9770-F201-4A94-ADC5-90460681736C}"/>
              </a:ext>
            </a:extLst>
          </p:cNvPr>
          <p:cNvSpPr/>
          <p:nvPr/>
        </p:nvSpPr>
        <p:spPr>
          <a:xfrm>
            <a:off x="7393737" y="6041985"/>
            <a:ext cx="1530344" cy="67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780E0AF-50E5-4DB2-8B5A-BC48EAAC38CD}"/>
              </a:ext>
            </a:extLst>
          </p:cNvPr>
          <p:cNvSpPr txBox="1"/>
          <p:nvPr/>
        </p:nvSpPr>
        <p:spPr>
          <a:xfrm>
            <a:off x="8663024" y="5743502"/>
            <a:ext cx="2089355" cy="12034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Unlabeled</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Data</a:t>
            </a:r>
          </a:p>
        </p:txBody>
      </p:sp>
      <p:pic>
        <p:nvPicPr>
          <p:cNvPr id="26" name="Graphic 25" descr="Database">
            <a:extLst>
              <a:ext uri="{FF2B5EF4-FFF2-40B4-BE49-F238E27FC236}">
                <a16:creationId xmlns:a16="http://schemas.microsoft.com/office/drawing/2014/main" id="{20DC0D40-3E07-4A89-8AFD-6DBEEC88A6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6543" y="3114337"/>
            <a:ext cx="1403913" cy="734209"/>
          </a:xfrm>
          <a:prstGeom prst="rect">
            <a:avLst/>
          </a:prstGeom>
        </p:spPr>
      </p:pic>
      <p:sp>
        <p:nvSpPr>
          <p:cNvPr id="27" name="Oval 26">
            <a:extLst>
              <a:ext uri="{FF2B5EF4-FFF2-40B4-BE49-F238E27FC236}">
                <a16:creationId xmlns:a16="http://schemas.microsoft.com/office/drawing/2014/main" id="{80ECD7FB-C2A4-4DF5-8A6F-25B03003B0D8}"/>
              </a:ext>
            </a:extLst>
          </p:cNvPr>
          <p:cNvSpPr/>
          <p:nvPr/>
        </p:nvSpPr>
        <p:spPr bwMode="auto">
          <a:xfrm>
            <a:off x="10545135" y="2845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9382824-D209-4F15-9DF3-DE8B9FF6E6A0}"/>
              </a:ext>
            </a:extLst>
          </p:cNvPr>
          <p:cNvSpPr/>
          <p:nvPr/>
        </p:nvSpPr>
        <p:spPr bwMode="auto">
          <a:xfrm>
            <a:off x="10545135" y="337150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82978A34-9D53-4B60-88FF-62DFCC28F017}"/>
              </a:ext>
            </a:extLst>
          </p:cNvPr>
          <p:cNvSpPr/>
          <p:nvPr/>
        </p:nvSpPr>
        <p:spPr bwMode="auto">
          <a:xfrm>
            <a:off x="11122686" y="261184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1847724-30AB-4F22-8284-BCD9E4CECE7B}"/>
              </a:ext>
            </a:extLst>
          </p:cNvPr>
          <p:cNvSpPr/>
          <p:nvPr/>
        </p:nvSpPr>
        <p:spPr bwMode="auto">
          <a:xfrm>
            <a:off x="11126261" y="3175020"/>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EEE1B6F-FB95-4BE0-A303-0A56F7DE08FD}"/>
              </a:ext>
            </a:extLst>
          </p:cNvPr>
          <p:cNvSpPr/>
          <p:nvPr/>
        </p:nvSpPr>
        <p:spPr bwMode="auto">
          <a:xfrm>
            <a:off x="11122686" y="3773845"/>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E397B867-CB83-4830-B99B-E3C6B46C5FF9}"/>
              </a:ext>
            </a:extLst>
          </p:cNvPr>
          <p:cNvSpPr/>
          <p:nvPr/>
        </p:nvSpPr>
        <p:spPr bwMode="auto">
          <a:xfrm>
            <a:off x="11707387" y="2845858"/>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DEA010FE-B72C-488E-B3E6-517E1B13BEBC}"/>
              </a:ext>
            </a:extLst>
          </p:cNvPr>
          <p:cNvSpPr/>
          <p:nvPr/>
        </p:nvSpPr>
        <p:spPr bwMode="auto">
          <a:xfrm>
            <a:off x="11707387" y="3371509"/>
            <a:ext cx="403412" cy="402336"/>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68D994C3-D14E-4224-BE41-6961782B463A}"/>
              </a:ext>
            </a:extLst>
          </p:cNvPr>
          <p:cNvCxnSpPr>
            <a:cxnSpLocks/>
            <a:stCxn id="27" idx="6"/>
            <a:endCxn id="30" idx="3"/>
          </p:cNvCxnSpPr>
          <p:nvPr/>
        </p:nvCxnSpPr>
        <p:spPr>
          <a:xfrm flipV="1">
            <a:off x="10948547" y="2955264"/>
            <a:ext cx="233217" cy="91762"/>
          </a:xfrm>
          <a:prstGeom prst="line">
            <a:avLst/>
          </a:prstGeom>
          <a:noFill/>
          <a:ln w="9525" cap="flat" cmpd="sng" algn="ctr">
            <a:solidFill>
              <a:srgbClr val="505050"/>
            </a:solidFill>
            <a:prstDash val="solid"/>
            <a:headEnd type="none"/>
            <a:tailEnd type="none"/>
          </a:ln>
          <a:effectLst/>
        </p:spPr>
      </p:cxnSp>
      <p:cxnSp>
        <p:nvCxnSpPr>
          <p:cNvPr id="36" name="Straight Connector 35">
            <a:extLst>
              <a:ext uri="{FF2B5EF4-FFF2-40B4-BE49-F238E27FC236}">
                <a16:creationId xmlns:a16="http://schemas.microsoft.com/office/drawing/2014/main" id="{3FB426BB-79E0-42AA-817A-8422A451CB72}"/>
              </a:ext>
            </a:extLst>
          </p:cNvPr>
          <p:cNvCxnSpPr>
            <a:cxnSpLocks/>
            <a:stCxn id="29" idx="6"/>
            <a:endCxn id="31" idx="2"/>
          </p:cNvCxnSpPr>
          <p:nvPr/>
        </p:nvCxnSpPr>
        <p:spPr>
          <a:xfrm flipV="1">
            <a:off x="10948547" y="3376188"/>
            <a:ext cx="177714" cy="196489"/>
          </a:xfrm>
          <a:prstGeom prst="line">
            <a:avLst/>
          </a:prstGeom>
          <a:noFill/>
          <a:ln w="9525" cap="flat" cmpd="sng" algn="ctr">
            <a:solidFill>
              <a:srgbClr val="505050"/>
            </a:solidFill>
            <a:prstDash val="solid"/>
            <a:headEnd type="none"/>
            <a:tailEnd type="none"/>
          </a:ln>
          <a:effectLst/>
        </p:spPr>
      </p:cxnSp>
      <p:cxnSp>
        <p:nvCxnSpPr>
          <p:cNvPr id="37" name="Straight Connector 36">
            <a:extLst>
              <a:ext uri="{FF2B5EF4-FFF2-40B4-BE49-F238E27FC236}">
                <a16:creationId xmlns:a16="http://schemas.microsoft.com/office/drawing/2014/main" id="{FEE0682C-87D8-47BC-9988-223A39C7680A}"/>
              </a:ext>
            </a:extLst>
          </p:cNvPr>
          <p:cNvCxnSpPr>
            <a:cxnSpLocks/>
            <a:stCxn id="29" idx="6"/>
            <a:endCxn id="30" idx="3"/>
          </p:cNvCxnSpPr>
          <p:nvPr/>
        </p:nvCxnSpPr>
        <p:spPr>
          <a:xfrm flipV="1">
            <a:off x="10948547" y="2955264"/>
            <a:ext cx="233217" cy="617413"/>
          </a:xfrm>
          <a:prstGeom prst="line">
            <a:avLst/>
          </a:prstGeom>
          <a:noFill/>
          <a:ln w="9525" cap="flat" cmpd="sng" algn="ctr">
            <a:solidFill>
              <a:srgbClr val="505050"/>
            </a:solidFill>
            <a:prstDash val="solid"/>
            <a:headEnd type="none"/>
            <a:tailEnd type="none"/>
          </a:ln>
          <a:effectLst/>
        </p:spPr>
      </p:cxnSp>
      <p:cxnSp>
        <p:nvCxnSpPr>
          <p:cNvPr id="38" name="Straight Connector 37">
            <a:extLst>
              <a:ext uri="{FF2B5EF4-FFF2-40B4-BE49-F238E27FC236}">
                <a16:creationId xmlns:a16="http://schemas.microsoft.com/office/drawing/2014/main" id="{BFA76BC3-54B8-4226-8683-14D1D1F5F4E1}"/>
              </a:ext>
            </a:extLst>
          </p:cNvPr>
          <p:cNvCxnSpPr>
            <a:cxnSpLocks/>
            <a:stCxn id="31" idx="2"/>
            <a:endCxn id="27" idx="6"/>
          </p:cNvCxnSpPr>
          <p:nvPr/>
        </p:nvCxnSpPr>
        <p:spPr>
          <a:xfrm flipH="1" flipV="1">
            <a:off x="10948547" y="3047026"/>
            <a:ext cx="177714" cy="329162"/>
          </a:xfrm>
          <a:prstGeom prst="line">
            <a:avLst/>
          </a:prstGeom>
          <a:noFill/>
          <a:ln w="9525" cap="flat" cmpd="sng" algn="ctr">
            <a:solidFill>
              <a:srgbClr val="505050"/>
            </a:solidFill>
            <a:prstDash val="solid"/>
            <a:headEnd type="none"/>
            <a:tailEnd type="none"/>
          </a:ln>
          <a:effectLst/>
        </p:spPr>
      </p:cxnSp>
      <p:cxnSp>
        <p:nvCxnSpPr>
          <p:cNvPr id="39" name="Straight Connector 38">
            <a:extLst>
              <a:ext uri="{FF2B5EF4-FFF2-40B4-BE49-F238E27FC236}">
                <a16:creationId xmlns:a16="http://schemas.microsoft.com/office/drawing/2014/main" id="{D025F757-AC92-46E2-8CED-5BAA101F11BF}"/>
              </a:ext>
            </a:extLst>
          </p:cNvPr>
          <p:cNvCxnSpPr>
            <a:cxnSpLocks/>
            <a:stCxn id="32" idx="1"/>
            <a:endCxn id="29" idx="6"/>
          </p:cNvCxnSpPr>
          <p:nvPr/>
        </p:nvCxnSpPr>
        <p:spPr>
          <a:xfrm flipH="1" flipV="1">
            <a:off x="10948547" y="3572677"/>
            <a:ext cx="233217" cy="260089"/>
          </a:xfrm>
          <a:prstGeom prst="line">
            <a:avLst/>
          </a:prstGeom>
          <a:noFill/>
          <a:ln w="9525" cap="flat" cmpd="sng" algn="ctr">
            <a:solidFill>
              <a:srgbClr val="505050"/>
            </a:solidFill>
            <a:prstDash val="solid"/>
            <a:headEnd type="none"/>
            <a:tailEnd type="none"/>
          </a:ln>
          <a:effectLst/>
        </p:spPr>
      </p:cxnSp>
      <p:cxnSp>
        <p:nvCxnSpPr>
          <p:cNvPr id="40" name="Straight Connector 39">
            <a:extLst>
              <a:ext uri="{FF2B5EF4-FFF2-40B4-BE49-F238E27FC236}">
                <a16:creationId xmlns:a16="http://schemas.microsoft.com/office/drawing/2014/main" id="{FB292A26-25CC-4263-9666-C221B7EEDEEB}"/>
              </a:ext>
            </a:extLst>
          </p:cNvPr>
          <p:cNvCxnSpPr>
            <a:cxnSpLocks/>
            <a:stCxn id="32" idx="1"/>
            <a:endCxn id="27" idx="6"/>
          </p:cNvCxnSpPr>
          <p:nvPr/>
        </p:nvCxnSpPr>
        <p:spPr>
          <a:xfrm flipH="1" flipV="1">
            <a:off x="10948547" y="3047026"/>
            <a:ext cx="233217" cy="785740"/>
          </a:xfrm>
          <a:prstGeom prst="line">
            <a:avLst/>
          </a:prstGeom>
          <a:noFill/>
          <a:ln w="9525" cap="flat" cmpd="sng" algn="ctr">
            <a:solidFill>
              <a:srgbClr val="505050"/>
            </a:solidFill>
            <a:prstDash val="solid"/>
            <a:headEnd type="none"/>
            <a:tailEnd type="none"/>
          </a:ln>
          <a:effectLst/>
        </p:spPr>
      </p:cxnSp>
      <p:cxnSp>
        <p:nvCxnSpPr>
          <p:cNvPr id="41" name="Straight Connector 40">
            <a:extLst>
              <a:ext uri="{FF2B5EF4-FFF2-40B4-BE49-F238E27FC236}">
                <a16:creationId xmlns:a16="http://schemas.microsoft.com/office/drawing/2014/main" id="{744C0981-A96F-46DC-BCCA-2E69A8E67AA5}"/>
              </a:ext>
            </a:extLst>
          </p:cNvPr>
          <p:cNvCxnSpPr>
            <a:cxnSpLocks/>
            <a:stCxn id="33" idx="2"/>
            <a:endCxn id="30" idx="5"/>
          </p:cNvCxnSpPr>
          <p:nvPr/>
        </p:nvCxnSpPr>
        <p:spPr>
          <a:xfrm flipH="1" flipV="1">
            <a:off x="11467020" y="2955264"/>
            <a:ext cx="240367" cy="91762"/>
          </a:xfrm>
          <a:prstGeom prst="line">
            <a:avLst/>
          </a:prstGeom>
          <a:noFill/>
          <a:ln w="9525" cap="flat" cmpd="sng" algn="ctr">
            <a:solidFill>
              <a:srgbClr val="505050"/>
            </a:solidFill>
            <a:prstDash val="solid"/>
            <a:headEnd type="none"/>
            <a:tailEnd type="none"/>
          </a:ln>
          <a:effectLst/>
        </p:spPr>
      </p:cxnSp>
      <p:cxnSp>
        <p:nvCxnSpPr>
          <p:cNvPr id="42" name="Straight Connector 41">
            <a:extLst>
              <a:ext uri="{FF2B5EF4-FFF2-40B4-BE49-F238E27FC236}">
                <a16:creationId xmlns:a16="http://schemas.microsoft.com/office/drawing/2014/main" id="{E7E1FA78-51DC-45A3-9C8C-B91F30B63A5E}"/>
              </a:ext>
            </a:extLst>
          </p:cNvPr>
          <p:cNvCxnSpPr>
            <a:cxnSpLocks/>
            <a:stCxn id="34" idx="2"/>
            <a:endCxn id="30" idx="5"/>
          </p:cNvCxnSpPr>
          <p:nvPr/>
        </p:nvCxnSpPr>
        <p:spPr>
          <a:xfrm flipH="1" flipV="1">
            <a:off x="11467020" y="2955264"/>
            <a:ext cx="240367" cy="617413"/>
          </a:xfrm>
          <a:prstGeom prst="line">
            <a:avLst/>
          </a:prstGeom>
          <a:noFill/>
          <a:ln w="9525" cap="flat" cmpd="sng" algn="ctr">
            <a:solidFill>
              <a:srgbClr val="505050"/>
            </a:solidFill>
            <a:prstDash val="solid"/>
            <a:headEnd type="none"/>
            <a:tailEnd type="none"/>
          </a:ln>
          <a:effectLst/>
        </p:spPr>
      </p:cxnSp>
      <p:cxnSp>
        <p:nvCxnSpPr>
          <p:cNvPr id="43" name="Straight Connector 42">
            <a:extLst>
              <a:ext uri="{FF2B5EF4-FFF2-40B4-BE49-F238E27FC236}">
                <a16:creationId xmlns:a16="http://schemas.microsoft.com/office/drawing/2014/main" id="{D73697BA-D3AD-4FD8-B248-CFACA87EED70}"/>
              </a:ext>
            </a:extLst>
          </p:cNvPr>
          <p:cNvCxnSpPr>
            <a:cxnSpLocks/>
            <a:stCxn id="33" idx="2"/>
            <a:endCxn id="31" idx="6"/>
          </p:cNvCxnSpPr>
          <p:nvPr/>
        </p:nvCxnSpPr>
        <p:spPr>
          <a:xfrm flipH="1">
            <a:off x="11529673" y="3047026"/>
            <a:ext cx="177714" cy="329162"/>
          </a:xfrm>
          <a:prstGeom prst="line">
            <a:avLst/>
          </a:prstGeom>
          <a:noFill/>
          <a:ln w="9525" cap="flat" cmpd="sng" algn="ctr">
            <a:solidFill>
              <a:srgbClr val="505050"/>
            </a:solidFill>
            <a:prstDash val="solid"/>
            <a:headEnd type="none"/>
            <a:tailEnd type="none"/>
          </a:ln>
          <a:effectLst/>
        </p:spPr>
      </p:cxnSp>
      <p:cxnSp>
        <p:nvCxnSpPr>
          <p:cNvPr id="44" name="Straight Connector 43">
            <a:extLst>
              <a:ext uri="{FF2B5EF4-FFF2-40B4-BE49-F238E27FC236}">
                <a16:creationId xmlns:a16="http://schemas.microsoft.com/office/drawing/2014/main" id="{1811ACF3-8C75-4A0A-909D-9EBCAA6E7900}"/>
              </a:ext>
            </a:extLst>
          </p:cNvPr>
          <p:cNvCxnSpPr>
            <a:cxnSpLocks/>
            <a:endCxn id="31" idx="6"/>
          </p:cNvCxnSpPr>
          <p:nvPr/>
        </p:nvCxnSpPr>
        <p:spPr>
          <a:xfrm flipH="1" flipV="1">
            <a:off x="11529673" y="3376188"/>
            <a:ext cx="177714" cy="213371"/>
          </a:xfrm>
          <a:prstGeom prst="line">
            <a:avLst/>
          </a:prstGeom>
          <a:noFill/>
          <a:ln w="9525" cap="flat" cmpd="sng" algn="ctr">
            <a:solidFill>
              <a:srgbClr val="505050"/>
            </a:solidFill>
            <a:prstDash val="solid"/>
            <a:headEnd type="none"/>
            <a:tailEnd type="none"/>
          </a:ln>
          <a:effectLst/>
        </p:spPr>
      </p:cxnSp>
      <p:cxnSp>
        <p:nvCxnSpPr>
          <p:cNvPr id="45" name="Straight Connector 44">
            <a:extLst>
              <a:ext uri="{FF2B5EF4-FFF2-40B4-BE49-F238E27FC236}">
                <a16:creationId xmlns:a16="http://schemas.microsoft.com/office/drawing/2014/main" id="{9F213E85-8391-41DA-806D-DD0F57C667C0}"/>
              </a:ext>
            </a:extLst>
          </p:cNvPr>
          <p:cNvCxnSpPr>
            <a:cxnSpLocks/>
            <a:stCxn id="34" idx="2"/>
            <a:endCxn id="32" idx="7"/>
          </p:cNvCxnSpPr>
          <p:nvPr/>
        </p:nvCxnSpPr>
        <p:spPr>
          <a:xfrm flipH="1">
            <a:off x="11467020" y="3572677"/>
            <a:ext cx="240367" cy="260089"/>
          </a:xfrm>
          <a:prstGeom prst="line">
            <a:avLst/>
          </a:prstGeom>
          <a:noFill/>
          <a:ln w="9525" cap="flat" cmpd="sng" algn="ctr">
            <a:solidFill>
              <a:srgbClr val="505050"/>
            </a:solidFill>
            <a:prstDash val="solid"/>
            <a:headEnd type="none"/>
            <a:tailEnd type="none"/>
          </a:ln>
          <a:effectLst/>
        </p:spPr>
      </p:cxnSp>
      <p:cxnSp>
        <p:nvCxnSpPr>
          <p:cNvPr id="46" name="Straight Connector 45">
            <a:extLst>
              <a:ext uri="{FF2B5EF4-FFF2-40B4-BE49-F238E27FC236}">
                <a16:creationId xmlns:a16="http://schemas.microsoft.com/office/drawing/2014/main" id="{05832A5E-5FC7-4CDE-BEFF-2F72D539CE86}"/>
              </a:ext>
            </a:extLst>
          </p:cNvPr>
          <p:cNvCxnSpPr>
            <a:cxnSpLocks/>
            <a:stCxn id="33" idx="2"/>
            <a:endCxn id="32" idx="7"/>
          </p:cNvCxnSpPr>
          <p:nvPr/>
        </p:nvCxnSpPr>
        <p:spPr>
          <a:xfrm flipH="1">
            <a:off x="11467020" y="3047026"/>
            <a:ext cx="240367" cy="785740"/>
          </a:xfrm>
          <a:prstGeom prst="line">
            <a:avLst/>
          </a:prstGeom>
          <a:noFill/>
          <a:ln w="9525" cap="flat" cmpd="sng" algn="ctr">
            <a:solidFill>
              <a:srgbClr val="505050"/>
            </a:solidFill>
            <a:prstDash val="solid"/>
            <a:headEnd type="none"/>
            <a:tailEnd type="none"/>
          </a:ln>
          <a:effectLst/>
        </p:spPr>
      </p:cxnSp>
      <p:cxnSp>
        <p:nvCxnSpPr>
          <p:cNvPr id="48" name="Straight Arrow Connector 47">
            <a:extLst>
              <a:ext uri="{FF2B5EF4-FFF2-40B4-BE49-F238E27FC236}">
                <a16:creationId xmlns:a16="http://schemas.microsoft.com/office/drawing/2014/main" id="{1181262E-830D-4440-A45D-6D54AE4BBA5D}"/>
              </a:ext>
            </a:extLst>
          </p:cNvPr>
          <p:cNvCxnSpPr>
            <a:cxnSpLocks/>
          </p:cNvCxnSpPr>
          <p:nvPr/>
        </p:nvCxnSpPr>
        <p:spPr>
          <a:xfrm flipV="1">
            <a:off x="9231161" y="3474432"/>
            <a:ext cx="1163425" cy="7010"/>
          </a:xfrm>
          <a:prstGeom prst="straightConnector1">
            <a:avLst/>
          </a:prstGeom>
          <a:noFill/>
          <a:ln w="57150" cap="flat" cmpd="sng" algn="ctr">
            <a:solidFill>
              <a:srgbClr val="505050"/>
            </a:solidFill>
            <a:prstDash val="solid"/>
            <a:headEnd type="none"/>
            <a:tailEnd type="triangle"/>
          </a:ln>
          <a:effectLst/>
        </p:spPr>
      </p:cxnSp>
      <p:sp>
        <p:nvSpPr>
          <p:cNvPr id="49" name="Oval 48">
            <a:extLst>
              <a:ext uri="{FF2B5EF4-FFF2-40B4-BE49-F238E27FC236}">
                <a16:creationId xmlns:a16="http://schemas.microsoft.com/office/drawing/2014/main" id="{002EB218-4485-4652-8800-CF65931B9C4B}"/>
              </a:ext>
            </a:extLst>
          </p:cNvPr>
          <p:cNvSpPr/>
          <p:nvPr/>
        </p:nvSpPr>
        <p:spPr bwMode="auto">
          <a:xfrm>
            <a:off x="1642333" y="302113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009B349-9DB9-40FB-9A51-FF73A7EB12A8}"/>
              </a:ext>
            </a:extLst>
          </p:cNvPr>
          <p:cNvSpPr/>
          <p:nvPr/>
        </p:nvSpPr>
        <p:spPr bwMode="auto">
          <a:xfrm>
            <a:off x="1642333" y="354679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E042FC4-C6C8-4A95-93D4-C6B26DB8360B}"/>
              </a:ext>
            </a:extLst>
          </p:cNvPr>
          <p:cNvSpPr/>
          <p:nvPr/>
        </p:nvSpPr>
        <p:spPr bwMode="auto">
          <a:xfrm>
            <a:off x="2219884" y="278713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9611B4-761E-4FC1-BF94-4828943AADCE}"/>
              </a:ext>
            </a:extLst>
          </p:cNvPr>
          <p:cNvSpPr/>
          <p:nvPr/>
        </p:nvSpPr>
        <p:spPr bwMode="auto">
          <a:xfrm>
            <a:off x="2223459" y="3350301"/>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0C83C330-4999-4E10-9C2A-F504BEC50175}"/>
              </a:ext>
            </a:extLst>
          </p:cNvPr>
          <p:cNvSpPr/>
          <p:nvPr/>
        </p:nvSpPr>
        <p:spPr bwMode="auto">
          <a:xfrm>
            <a:off x="2219884" y="3949126"/>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A0B68D56-03B0-4317-B9B5-A1A4839CE238}"/>
              </a:ext>
            </a:extLst>
          </p:cNvPr>
          <p:cNvSpPr/>
          <p:nvPr/>
        </p:nvSpPr>
        <p:spPr bwMode="auto">
          <a:xfrm>
            <a:off x="2804585" y="3021139"/>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0813071-22EE-43DF-85AD-BA15B3E9E1A0}"/>
              </a:ext>
            </a:extLst>
          </p:cNvPr>
          <p:cNvSpPr/>
          <p:nvPr/>
        </p:nvSpPr>
        <p:spPr bwMode="auto">
          <a:xfrm>
            <a:off x="2804585" y="3546790"/>
            <a:ext cx="403412" cy="402336"/>
          </a:xfrm>
          <a:prstGeom prst="ellipse">
            <a:avLst/>
          </a:prstGeom>
          <a:solidFill>
            <a:srgbClr val="2E2E2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D914AA3-39CE-43AB-AFDE-D1296B4494F7}"/>
              </a:ext>
            </a:extLst>
          </p:cNvPr>
          <p:cNvCxnSpPr>
            <a:cxnSpLocks/>
            <a:stCxn id="49" idx="6"/>
            <a:endCxn id="51" idx="3"/>
          </p:cNvCxnSpPr>
          <p:nvPr/>
        </p:nvCxnSpPr>
        <p:spPr>
          <a:xfrm flipV="1">
            <a:off x="2045745" y="3130545"/>
            <a:ext cx="233217" cy="91762"/>
          </a:xfrm>
          <a:prstGeom prst="line">
            <a:avLst/>
          </a:prstGeom>
          <a:noFill/>
          <a:ln w="9525" cap="flat" cmpd="sng" algn="ctr">
            <a:solidFill>
              <a:srgbClr val="505050"/>
            </a:solidFill>
            <a:prstDash val="solid"/>
            <a:headEnd type="none"/>
            <a:tailEnd type="none"/>
          </a:ln>
          <a:effectLst/>
        </p:spPr>
      </p:cxnSp>
      <p:cxnSp>
        <p:nvCxnSpPr>
          <p:cNvPr id="57" name="Straight Connector 56">
            <a:extLst>
              <a:ext uri="{FF2B5EF4-FFF2-40B4-BE49-F238E27FC236}">
                <a16:creationId xmlns:a16="http://schemas.microsoft.com/office/drawing/2014/main" id="{98969545-73C3-496F-9C23-68285E91DD23}"/>
              </a:ext>
            </a:extLst>
          </p:cNvPr>
          <p:cNvCxnSpPr>
            <a:cxnSpLocks/>
            <a:stCxn id="50" idx="6"/>
            <a:endCxn id="52" idx="2"/>
          </p:cNvCxnSpPr>
          <p:nvPr/>
        </p:nvCxnSpPr>
        <p:spPr>
          <a:xfrm flipV="1">
            <a:off x="2045745" y="3551469"/>
            <a:ext cx="177714" cy="196489"/>
          </a:xfrm>
          <a:prstGeom prst="line">
            <a:avLst/>
          </a:prstGeom>
          <a:noFill/>
          <a:ln w="9525" cap="flat" cmpd="sng" algn="ctr">
            <a:solidFill>
              <a:srgbClr val="505050"/>
            </a:solidFill>
            <a:prstDash val="solid"/>
            <a:headEnd type="none"/>
            <a:tailEnd type="none"/>
          </a:ln>
          <a:effectLst/>
        </p:spPr>
      </p:cxnSp>
      <p:cxnSp>
        <p:nvCxnSpPr>
          <p:cNvPr id="58" name="Straight Connector 57">
            <a:extLst>
              <a:ext uri="{FF2B5EF4-FFF2-40B4-BE49-F238E27FC236}">
                <a16:creationId xmlns:a16="http://schemas.microsoft.com/office/drawing/2014/main" id="{BDBC701E-E3CE-4089-A1F7-779E78B41EF5}"/>
              </a:ext>
            </a:extLst>
          </p:cNvPr>
          <p:cNvCxnSpPr>
            <a:cxnSpLocks/>
            <a:stCxn id="50" idx="6"/>
            <a:endCxn id="51" idx="3"/>
          </p:cNvCxnSpPr>
          <p:nvPr/>
        </p:nvCxnSpPr>
        <p:spPr>
          <a:xfrm flipV="1">
            <a:off x="2045745" y="3130545"/>
            <a:ext cx="233217" cy="617413"/>
          </a:xfrm>
          <a:prstGeom prst="line">
            <a:avLst/>
          </a:prstGeom>
          <a:noFill/>
          <a:ln w="9525" cap="flat" cmpd="sng" algn="ctr">
            <a:solidFill>
              <a:srgbClr val="505050"/>
            </a:solidFill>
            <a:prstDash val="solid"/>
            <a:headEnd type="none"/>
            <a:tailEnd type="none"/>
          </a:ln>
          <a:effectLst/>
        </p:spPr>
      </p:cxnSp>
      <p:cxnSp>
        <p:nvCxnSpPr>
          <p:cNvPr id="59" name="Straight Connector 58">
            <a:extLst>
              <a:ext uri="{FF2B5EF4-FFF2-40B4-BE49-F238E27FC236}">
                <a16:creationId xmlns:a16="http://schemas.microsoft.com/office/drawing/2014/main" id="{4F5CE3ED-D631-4E67-8620-BB0F17E7DD63}"/>
              </a:ext>
            </a:extLst>
          </p:cNvPr>
          <p:cNvCxnSpPr>
            <a:cxnSpLocks/>
            <a:stCxn id="52" idx="2"/>
            <a:endCxn id="49" idx="6"/>
          </p:cNvCxnSpPr>
          <p:nvPr/>
        </p:nvCxnSpPr>
        <p:spPr>
          <a:xfrm flipH="1" flipV="1">
            <a:off x="2045745" y="3222307"/>
            <a:ext cx="177714" cy="329162"/>
          </a:xfrm>
          <a:prstGeom prst="line">
            <a:avLst/>
          </a:prstGeom>
          <a:noFill/>
          <a:ln w="9525" cap="flat" cmpd="sng" algn="ctr">
            <a:solidFill>
              <a:srgbClr val="505050"/>
            </a:solidFill>
            <a:prstDash val="solid"/>
            <a:headEnd type="none"/>
            <a:tailEnd type="none"/>
          </a:ln>
          <a:effectLst/>
        </p:spPr>
      </p:cxnSp>
      <p:cxnSp>
        <p:nvCxnSpPr>
          <p:cNvPr id="60" name="Straight Connector 59">
            <a:extLst>
              <a:ext uri="{FF2B5EF4-FFF2-40B4-BE49-F238E27FC236}">
                <a16:creationId xmlns:a16="http://schemas.microsoft.com/office/drawing/2014/main" id="{97C675DA-F2FB-482E-B15F-3A54CD0CF3AC}"/>
              </a:ext>
            </a:extLst>
          </p:cNvPr>
          <p:cNvCxnSpPr>
            <a:cxnSpLocks/>
            <a:stCxn id="53" idx="1"/>
            <a:endCxn id="50" idx="6"/>
          </p:cNvCxnSpPr>
          <p:nvPr/>
        </p:nvCxnSpPr>
        <p:spPr>
          <a:xfrm flipH="1" flipV="1">
            <a:off x="2045745" y="3747958"/>
            <a:ext cx="233217" cy="260089"/>
          </a:xfrm>
          <a:prstGeom prst="line">
            <a:avLst/>
          </a:prstGeom>
          <a:noFill/>
          <a:ln w="9525" cap="flat" cmpd="sng" algn="ctr">
            <a:solidFill>
              <a:srgbClr val="505050"/>
            </a:solidFill>
            <a:prstDash val="solid"/>
            <a:headEnd type="none"/>
            <a:tailEnd type="none"/>
          </a:ln>
          <a:effectLst/>
        </p:spPr>
      </p:cxnSp>
      <p:cxnSp>
        <p:nvCxnSpPr>
          <p:cNvPr id="61" name="Straight Connector 60">
            <a:extLst>
              <a:ext uri="{FF2B5EF4-FFF2-40B4-BE49-F238E27FC236}">
                <a16:creationId xmlns:a16="http://schemas.microsoft.com/office/drawing/2014/main" id="{129CB047-2DA7-4A55-8FDE-819AD1C3AE5C}"/>
              </a:ext>
            </a:extLst>
          </p:cNvPr>
          <p:cNvCxnSpPr>
            <a:cxnSpLocks/>
            <a:stCxn id="53" idx="1"/>
            <a:endCxn id="49" idx="6"/>
          </p:cNvCxnSpPr>
          <p:nvPr/>
        </p:nvCxnSpPr>
        <p:spPr>
          <a:xfrm flipH="1" flipV="1">
            <a:off x="2045745" y="3222307"/>
            <a:ext cx="233217" cy="785740"/>
          </a:xfrm>
          <a:prstGeom prst="line">
            <a:avLst/>
          </a:prstGeom>
          <a:noFill/>
          <a:ln w="9525" cap="flat" cmpd="sng" algn="ctr">
            <a:solidFill>
              <a:srgbClr val="505050"/>
            </a:solidFill>
            <a:prstDash val="solid"/>
            <a:headEnd type="none"/>
            <a:tailEnd type="none"/>
          </a:ln>
          <a:effectLst/>
        </p:spPr>
      </p:cxnSp>
      <p:cxnSp>
        <p:nvCxnSpPr>
          <p:cNvPr id="62" name="Straight Connector 61">
            <a:extLst>
              <a:ext uri="{FF2B5EF4-FFF2-40B4-BE49-F238E27FC236}">
                <a16:creationId xmlns:a16="http://schemas.microsoft.com/office/drawing/2014/main" id="{3E5B842B-9770-4E0F-A671-0677338C8B04}"/>
              </a:ext>
            </a:extLst>
          </p:cNvPr>
          <p:cNvCxnSpPr>
            <a:cxnSpLocks/>
            <a:stCxn id="54" idx="2"/>
            <a:endCxn id="51" idx="5"/>
          </p:cNvCxnSpPr>
          <p:nvPr/>
        </p:nvCxnSpPr>
        <p:spPr>
          <a:xfrm flipH="1" flipV="1">
            <a:off x="2564218" y="3130545"/>
            <a:ext cx="240367" cy="91762"/>
          </a:xfrm>
          <a:prstGeom prst="line">
            <a:avLst/>
          </a:prstGeom>
          <a:noFill/>
          <a:ln w="9525" cap="flat" cmpd="sng" algn="ctr">
            <a:solidFill>
              <a:srgbClr val="505050"/>
            </a:solidFill>
            <a:prstDash val="solid"/>
            <a:headEnd type="none"/>
            <a:tailEnd type="none"/>
          </a:ln>
          <a:effectLst/>
        </p:spPr>
      </p:cxnSp>
      <p:cxnSp>
        <p:nvCxnSpPr>
          <p:cNvPr id="63" name="Straight Connector 62">
            <a:extLst>
              <a:ext uri="{FF2B5EF4-FFF2-40B4-BE49-F238E27FC236}">
                <a16:creationId xmlns:a16="http://schemas.microsoft.com/office/drawing/2014/main" id="{B1F66918-E84F-49D5-A5C5-4DEC6D8D81EA}"/>
              </a:ext>
            </a:extLst>
          </p:cNvPr>
          <p:cNvCxnSpPr>
            <a:cxnSpLocks/>
            <a:stCxn id="55" idx="2"/>
            <a:endCxn id="51" idx="5"/>
          </p:cNvCxnSpPr>
          <p:nvPr/>
        </p:nvCxnSpPr>
        <p:spPr>
          <a:xfrm flipH="1" flipV="1">
            <a:off x="2564218" y="3130545"/>
            <a:ext cx="240367" cy="617413"/>
          </a:xfrm>
          <a:prstGeom prst="line">
            <a:avLst/>
          </a:prstGeom>
          <a:noFill/>
          <a:ln w="9525" cap="flat" cmpd="sng" algn="ctr">
            <a:solidFill>
              <a:srgbClr val="505050"/>
            </a:solidFill>
            <a:prstDash val="solid"/>
            <a:headEnd type="none"/>
            <a:tailEnd type="none"/>
          </a:ln>
          <a:effectLst/>
        </p:spPr>
      </p:cxnSp>
      <p:cxnSp>
        <p:nvCxnSpPr>
          <p:cNvPr id="64" name="Straight Connector 63">
            <a:extLst>
              <a:ext uri="{FF2B5EF4-FFF2-40B4-BE49-F238E27FC236}">
                <a16:creationId xmlns:a16="http://schemas.microsoft.com/office/drawing/2014/main" id="{684682FF-02A2-47F9-83DD-CF4D240C0D30}"/>
              </a:ext>
            </a:extLst>
          </p:cNvPr>
          <p:cNvCxnSpPr>
            <a:cxnSpLocks/>
            <a:stCxn id="54" idx="2"/>
            <a:endCxn id="52" idx="6"/>
          </p:cNvCxnSpPr>
          <p:nvPr/>
        </p:nvCxnSpPr>
        <p:spPr>
          <a:xfrm flipH="1">
            <a:off x="2626871" y="3222307"/>
            <a:ext cx="177714" cy="329162"/>
          </a:xfrm>
          <a:prstGeom prst="line">
            <a:avLst/>
          </a:prstGeom>
          <a:noFill/>
          <a:ln w="9525" cap="flat" cmpd="sng" algn="ctr">
            <a:solidFill>
              <a:srgbClr val="505050"/>
            </a:solidFill>
            <a:prstDash val="solid"/>
            <a:headEnd type="none"/>
            <a:tailEnd type="none"/>
          </a:ln>
          <a:effectLst/>
        </p:spPr>
      </p:cxnSp>
      <p:cxnSp>
        <p:nvCxnSpPr>
          <p:cNvPr id="65" name="Straight Connector 64">
            <a:extLst>
              <a:ext uri="{FF2B5EF4-FFF2-40B4-BE49-F238E27FC236}">
                <a16:creationId xmlns:a16="http://schemas.microsoft.com/office/drawing/2014/main" id="{EF719B65-CF66-4D36-B6FF-A8323692E8DA}"/>
              </a:ext>
            </a:extLst>
          </p:cNvPr>
          <p:cNvCxnSpPr>
            <a:cxnSpLocks/>
            <a:endCxn id="52" idx="6"/>
          </p:cNvCxnSpPr>
          <p:nvPr/>
        </p:nvCxnSpPr>
        <p:spPr>
          <a:xfrm flipH="1" flipV="1">
            <a:off x="2626871" y="3551469"/>
            <a:ext cx="177714" cy="213371"/>
          </a:xfrm>
          <a:prstGeom prst="line">
            <a:avLst/>
          </a:prstGeom>
          <a:noFill/>
          <a:ln w="9525" cap="flat" cmpd="sng" algn="ctr">
            <a:solidFill>
              <a:srgbClr val="505050"/>
            </a:solidFill>
            <a:prstDash val="solid"/>
            <a:headEnd type="none"/>
            <a:tailEnd type="none"/>
          </a:ln>
          <a:effectLst/>
        </p:spPr>
      </p:cxnSp>
      <p:cxnSp>
        <p:nvCxnSpPr>
          <p:cNvPr id="66" name="Straight Connector 65">
            <a:extLst>
              <a:ext uri="{FF2B5EF4-FFF2-40B4-BE49-F238E27FC236}">
                <a16:creationId xmlns:a16="http://schemas.microsoft.com/office/drawing/2014/main" id="{A47B253E-BD30-42CC-83F5-656B494431A1}"/>
              </a:ext>
            </a:extLst>
          </p:cNvPr>
          <p:cNvCxnSpPr>
            <a:cxnSpLocks/>
            <a:stCxn id="55" idx="2"/>
            <a:endCxn id="53" idx="7"/>
          </p:cNvCxnSpPr>
          <p:nvPr/>
        </p:nvCxnSpPr>
        <p:spPr>
          <a:xfrm flipH="1">
            <a:off x="2564218" y="3747958"/>
            <a:ext cx="240367" cy="260089"/>
          </a:xfrm>
          <a:prstGeom prst="line">
            <a:avLst/>
          </a:prstGeom>
          <a:noFill/>
          <a:ln w="9525" cap="flat" cmpd="sng" algn="ctr">
            <a:solidFill>
              <a:srgbClr val="505050"/>
            </a:solidFill>
            <a:prstDash val="solid"/>
            <a:headEnd type="none"/>
            <a:tailEnd type="none"/>
          </a:ln>
          <a:effectLst/>
        </p:spPr>
      </p:cxnSp>
      <p:cxnSp>
        <p:nvCxnSpPr>
          <p:cNvPr id="67" name="Straight Connector 66">
            <a:extLst>
              <a:ext uri="{FF2B5EF4-FFF2-40B4-BE49-F238E27FC236}">
                <a16:creationId xmlns:a16="http://schemas.microsoft.com/office/drawing/2014/main" id="{3E1EE8B5-1927-4099-8573-C0D6F587F244}"/>
              </a:ext>
            </a:extLst>
          </p:cNvPr>
          <p:cNvCxnSpPr>
            <a:cxnSpLocks/>
            <a:stCxn id="54" idx="2"/>
            <a:endCxn id="53" idx="7"/>
          </p:cNvCxnSpPr>
          <p:nvPr/>
        </p:nvCxnSpPr>
        <p:spPr>
          <a:xfrm flipH="1">
            <a:off x="2564218" y="3222307"/>
            <a:ext cx="240367" cy="785740"/>
          </a:xfrm>
          <a:prstGeom prst="line">
            <a:avLst/>
          </a:prstGeom>
          <a:noFill/>
          <a:ln w="9525" cap="flat" cmpd="sng" algn="ctr">
            <a:solidFill>
              <a:srgbClr val="505050"/>
            </a:solidFill>
            <a:prstDash val="solid"/>
            <a:headEnd type="none"/>
            <a:tailEnd type="none"/>
          </a:ln>
          <a:effectLst/>
        </p:spPr>
      </p:cxnSp>
      <p:sp>
        <p:nvSpPr>
          <p:cNvPr id="68" name="Oval 67">
            <a:extLst>
              <a:ext uri="{FF2B5EF4-FFF2-40B4-BE49-F238E27FC236}">
                <a16:creationId xmlns:a16="http://schemas.microsoft.com/office/drawing/2014/main" id="{49C890FE-A209-45D3-BBD4-97AEAA8AF541}"/>
              </a:ext>
            </a:extLst>
          </p:cNvPr>
          <p:cNvSpPr/>
          <p:nvPr/>
        </p:nvSpPr>
        <p:spPr bwMode="auto">
          <a:xfrm>
            <a:off x="1642333" y="4828819"/>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AFB084-1C72-4A18-B75E-14B031148B9A}"/>
              </a:ext>
            </a:extLst>
          </p:cNvPr>
          <p:cNvSpPr/>
          <p:nvPr/>
        </p:nvSpPr>
        <p:spPr bwMode="auto">
          <a:xfrm>
            <a:off x="1642333" y="535447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08ACD4CE-8C5D-4618-9F44-E893F3704A9F}"/>
              </a:ext>
            </a:extLst>
          </p:cNvPr>
          <p:cNvSpPr/>
          <p:nvPr/>
        </p:nvSpPr>
        <p:spPr bwMode="auto">
          <a:xfrm>
            <a:off x="2219884" y="459481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56C6C2A-E89D-4118-9424-7D2040993D5D}"/>
              </a:ext>
            </a:extLst>
          </p:cNvPr>
          <p:cNvSpPr/>
          <p:nvPr/>
        </p:nvSpPr>
        <p:spPr bwMode="auto">
          <a:xfrm>
            <a:off x="2223459" y="5157981"/>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E693063-A0E7-49CE-B269-CA6AC283A2BA}"/>
              </a:ext>
            </a:extLst>
          </p:cNvPr>
          <p:cNvSpPr/>
          <p:nvPr/>
        </p:nvSpPr>
        <p:spPr bwMode="auto">
          <a:xfrm>
            <a:off x="2219884" y="5756806"/>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FB85BD6-922C-41B5-BCC3-6076B6488DF9}"/>
              </a:ext>
            </a:extLst>
          </p:cNvPr>
          <p:cNvSpPr/>
          <p:nvPr/>
        </p:nvSpPr>
        <p:spPr bwMode="auto">
          <a:xfrm>
            <a:off x="2804585" y="4828819"/>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CFA0E2-24BD-4C0F-B748-87416DE17A96}"/>
              </a:ext>
            </a:extLst>
          </p:cNvPr>
          <p:cNvSpPr/>
          <p:nvPr/>
        </p:nvSpPr>
        <p:spPr bwMode="auto">
          <a:xfrm>
            <a:off x="2804585" y="5354470"/>
            <a:ext cx="403412" cy="402336"/>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E208277-744F-4799-AA79-085D52964C4B}"/>
              </a:ext>
            </a:extLst>
          </p:cNvPr>
          <p:cNvCxnSpPr>
            <a:cxnSpLocks/>
            <a:stCxn id="68" idx="6"/>
            <a:endCxn id="70" idx="3"/>
          </p:cNvCxnSpPr>
          <p:nvPr/>
        </p:nvCxnSpPr>
        <p:spPr>
          <a:xfrm flipV="1">
            <a:off x="2045745" y="4938225"/>
            <a:ext cx="233217" cy="91762"/>
          </a:xfrm>
          <a:prstGeom prst="line">
            <a:avLst/>
          </a:prstGeom>
          <a:noFill/>
          <a:ln w="9525" cap="flat" cmpd="sng" algn="ctr">
            <a:solidFill>
              <a:srgbClr val="505050"/>
            </a:solidFill>
            <a:prstDash val="solid"/>
            <a:headEnd type="none"/>
            <a:tailEnd type="none"/>
          </a:ln>
          <a:effectLst/>
        </p:spPr>
      </p:cxnSp>
      <p:cxnSp>
        <p:nvCxnSpPr>
          <p:cNvPr id="76" name="Straight Connector 75">
            <a:extLst>
              <a:ext uri="{FF2B5EF4-FFF2-40B4-BE49-F238E27FC236}">
                <a16:creationId xmlns:a16="http://schemas.microsoft.com/office/drawing/2014/main" id="{921B6013-83E5-45DA-B8CA-9399E4F17409}"/>
              </a:ext>
            </a:extLst>
          </p:cNvPr>
          <p:cNvCxnSpPr>
            <a:cxnSpLocks/>
            <a:stCxn id="69" idx="6"/>
            <a:endCxn id="71" idx="2"/>
          </p:cNvCxnSpPr>
          <p:nvPr/>
        </p:nvCxnSpPr>
        <p:spPr>
          <a:xfrm flipV="1">
            <a:off x="2045745" y="5359149"/>
            <a:ext cx="177714" cy="196489"/>
          </a:xfrm>
          <a:prstGeom prst="line">
            <a:avLst/>
          </a:prstGeom>
          <a:noFill/>
          <a:ln w="9525" cap="flat" cmpd="sng" algn="ctr">
            <a:solidFill>
              <a:srgbClr val="505050"/>
            </a:solidFill>
            <a:prstDash val="solid"/>
            <a:headEnd type="none"/>
            <a:tailEnd type="none"/>
          </a:ln>
          <a:effectLst/>
        </p:spPr>
      </p:cxnSp>
      <p:cxnSp>
        <p:nvCxnSpPr>
          <p:cNvPr id="77" name="Straight Connector 76">
            <a:extLst>
              <a:ext uri="{FF2B5EF4-FFF2-40B4-BE49-F238E27FC236}">
                <a16:creationId xmlns:a16="http://schemas.microsoft.com/office/drawing/2014/main" id="{2F86BC55-B0CB-4C4B-ADA5-672B45862022}"/>
              </a:ext>
            </a:extLst>
          </p:cNvPr>
          <p:cNvCxnSpPr>
            <a:cxnSpLocks/>
            <a:stCxn id="69" idx="6"/>
            <a:endCxn id="70" idx="3"/>
          </p:cNvCxnSpPr>
          <p:nvPr/>
        </p:nvCxnSpPr>
        <p:spPr>
          <a:xfrm flipV="1">
            <a:off x="2045745" y="4938225"/>
            <a:ext cx="233217" cy="617413"/>
          </a:xfrm>
          <a:prstGeom prst="line">
            <a:avLst/>
          </a:prstGeom>
          <a:noFill/>
          <a:ln w="9525" cap="flat" cmpd="sng" algn="ctr">
            <a:solidFill>
              <a:srgbClr val="505050"/>
            </a:solidFill>
            <a:prstDash val="solid"/>
            <a:headEnd type="none"/>
            <a:tailEnd type="none"/>
          </a:ln>
          <a:effectLst/>
        </p:spPr>
      </p:cxnSp>
      <p:cxnSp>
        <p:nvCxnSpPr>
          <p:cNvPr id="78" name="Straight Connector 77">
            <a:extLst>
              <a:ext uri="{FF2B5EF4-FFF2-40B4-BE49-F238E27FC236}">
                <a16:creationId xmlns:a16="http://schemas.microsoft.com/office/drawing/2014/main" id="{B41EF4A2-AAA8-40F0-83C0-440B0856CFEF}"/>
              </a:ext>
            </a:extLst>
          </p:cNvPr>
          <p:cNvCxnSpPr>
            <a:cxnSpLocks/>
            <a:stCxn id="71" idx="2"/>
            <a:endCxn id="68" idx="6"/>
          </p:cNvCxnSpPr>
          <p:nvPr/>
        </p:nvCxnSpPr>
        <p:spPr>
          <a:xfrm flipH="1" flipV="1">
            <a:off x="2045745" y="5029987"/>
            <a:ext cx="177714" cy="329162"/>
          </a:xfrm>
          <a:prstGeom prst="line">
            <a:avLst/>
          </a:prstGeom>
          <a:noFill/>
          <a:ln w="9525" cap="flat" cmpd="sng" algn="ctr">
            <a:solidFill>
              <a:srgbClr val="505050"/>
            </a:solidFill>
            <a:prstDash val="solid"/>
            <a:headEnd type="none"/>
            <a:tailEnd type="none"/>
          </a:ln>
          <a:effectLst/>
        </p:spPr>
      </p:cxnSp>
      <p:cxnSp>
        <p:nvCxnSpPr>
          <p:cNvPr id="79" name="Straight Connector 78">
            <a:extLst>
              <a:ext uri="{FF2B5EF4-FFF2-40B4-BE49-F238E27FC236}">
                <a16:creationId xmlns:a16="http://schemas.microsoft.com/office/drawing/2014/main" id="{A4617287-EF20-4358-9B77-E246776CF727}"/>
              </a:ext>
            </a:extLst>
          </p:cNvPr>
          <p:cNvCxnSpPr>
            <a:cxnSpLocks/>
            <a:stCxn id="72" idx="1"/>
            <a:endCxn id="69" idx="6"/>
          </p:cNvCxnSpPr>
          <p:nvPr/>
        </p:nvCxnSpPr>
        <p:spPr>
          <a:xfrm flipH="1" flipV="1">
            <a:off x="2045745" y="5555638"/>
            <a:ext cx="233217" cy="260089"/>
          </a:xfrm>
          <a:prstGeom prst="line">
            <a:avLst/>
          </a:prstGeom>
          <a:noFill/>
          <a:ln w="9525" cap="flat" cmpd="sng" algn="ctr">
            <a:solidFill>
              <a:srgbClr val="505050"/>
            </a:solidFill>
            <a:prstDash val="solid"/>
            <a:headEnd type="none"/>
            <a:tailEnd type="none"/>
          </a:ln>
          <a:effectLst/>
        </p:spPr>
      </p:cxnSp>
      <p:cxnSp>
        <p:nvCxnSpPr>
          <p:cNvPr id="80" name="Straight Connector 79">
            <a:extLst>
              <a:ext uri="{FF2B5EF4-FFF2-40B4-BE49-F238E27FC236}">
                <a16:creationId xmlns:a16="http://schemas.microsoft.com/office/drawing/2014/main" id="{A17D895B-78E7-4C87-8EB2-AE0D680F18CF}"/>
              </a:ext>
            </a:extLst>
          </p:cNvPr>
          <p:cNvCxnSpPr>
            <a:cxnSpLocks/>
            <a:stCxn id="72" idx="1"/>
            <a:endCxn id="68" idx="6"/>
          </p:cNvCxnSpPr>
          <p:nvPr/>
        </p:nvCxnSpPr>
        <p:spPr>
          <a:xfrm flipH="1" flipV="1">
            <a:off x="2045745" y="5029987"/>
            <a:ext cx="233217" cy="785740"/>
          </a:xfrm>
          <a:prstGeom prst="line">
            <a:avLst/>
          </a:prstGeom>
          <a:noFill/>
          <a:ln w="9525" cap="flat" cmpd="sng" algn="ctr">
            <a:solidFill>
              <a:srgbClr val="505050"/>
            </a:solidFill>
            <a:prstDash val="solid"/>
            <a:headEnd type="none"/>
            <a:tailEnd type="none"/>
          </a:ln>
          <a:effectLst/>
        </p:spPr>
      </p:cxnSp>
      <p:cxnSp>
        <p:nvCxnSpPr>
          <p:cNvPr id="81" name="Straight Connector 80">
            <a:extLst>
              <a:ext uri="{FF2B5EF4-FFF2-40B4-BE49-F238E27FC236}">
                <a16:creationId xmlns:a16="http://schemas.microsoft.com/office/drawing/2014/main" id="{3052F0E4-B91D-49ED-A832-27FD55260DD4}"/>
              </a:ext>
            </a:extLst>
          </p:cNvPr>
          <p:cNvCxnSpPr>
            <a:cxnSpLocks/>
            <a:stCxn id="73" idx="2"/>
            <a:endCxn id="70" idx="5"/>
          </p:cNvCxnSpPr>
          <p:nvPr/>
        </p:nvCxnSpPr>
        <p:spPr>
          <a:xfrm flipH="1" flipV="1">
            <a:off x="2564218" y="4938225"/>
            <a:ext cx="240367" cy="91762"/>
          </a:xfrm>
          <a:prstGeom prst="line">
            <a:avLst/>
          </a:prstGeom>
          <a:noFill/>
          <a:ln w="9525" cap="flat" cmpd="sng" algn="ctr">
            <a:solidFill>
              <a:srgbClr val="505050"/>
            </a:solidFill>
            <a:prstDash val="solid"/>
            <a:headEnd type="none"/>
            <a:tailEnd type="none"/>
          </a:ln>
          <a:effectLst/>
        </p:spPr>
      </p:cxnSp>
      <p:cxnSp>
        <p:nvCxnSpPr>
          <p:cNvPr id="82" name="Straight Connector 81">
            <a:extLst>
              <a:ext uri="{FF2B5EF4-FFF2-40B4-BE49-F238E27FC236}">
                <a16:creationId xmlns:a16="http://schemas.microsoft.com/office/drawing/2014/main" id="{412B98D2-AAF7-4620-AF60-56CEBD82CDB0}"/>
              </a:ext>
            </a:extLst>
          </p:cNvPr>
          <p:cNvCxnSpPr>
            <a:cxnSpLocks/>
            <a:stCxn id="74" idx="2"/>
            <a:endCxn id="70" idx="5"/>
          </p:cNvCxnSpPr>
          <p:nvPr/>
        </p:nvCxnSpPr>
        <p:spPr>
          <a:xfrm flipH="1" flipV="1">
            <a:off x="2564218" y="4938225"/>
            <a:ext cx="240367" cy="617413"/>
          </a:xfrm>
          <a:prstGeom prst="line">
            <a:avLst/>
          </a:prstGeom>
          <a:noFill/>
          <a:ln w="9525" cap="flat" cmpd="sng" algn="ctr">
            <a:solidFill>
              <a:srgbClr val="505050"/>
            </a:solidFill>
            <a:prstDash val="solid"/>
            <a:headEnd type="none"/>
            <a:tailEnd type="none"/>
          </a:ln>
          <a:effectLst/>
        </p:spPr>
      </p:cxnSp>
      <p:cxnSp>
        <p:nvCxnSpPr>
          <p:cNvPr id="83" name="Straight Connector 82">
            <a:extLst>
              <a:ext uri="{FF2B5EF4-FFF2-40B4-BE49-F238E27FC236}">
                <a16:creationId xmlns:a16="http://schemas.microsoft.com/office/drawing/2014/main" id="{4C8AB2A8-CDBA-4B82-9FF3-9008630531DF}"/>
              </a:ext>
            </a:extLst>
          </p:cNvPr>
          <p:cNvCxnSpPr>
            <a:cxnSpLocks/>
            <a:stCxn id="73" idx="2"/>
            <a:endCxn id="71" idx="6"/>
          </p:cNvCxnSpPr>
          <p:nvPr/>
        </p:nvCxnSpPr>
        <p:spPr>
          <a:xfrm flipH="1">
            <a:off x="2626871" y="5029987"/>
            <a:ext cx="177714" cy="329162"/>
          </a:xfrm>
          <a:prstGeom prst="line">
            <a:avLst/>
          </a:prstGeom>
          <a:noFill/>
          <a:ln w="9525" cap="flat" cmpd="sng" algn="ctr">
            <a:solidFill>
              <a:srgbClr val="505050"/>
            </a:solidFill>
            <a:prstDash val="solid"/>
            <a:headEnd type="none"/>
            <a:tailEnd type="none"/>
          </a:ln>
          <a:effectLst/>
        </p:spPr>
      </p:cxnSp>
      <p:cxnSp>
        <p:nvCxnSpPr>
          <p:cNvPr id="84" name="Straight Connector 83">
            <a:extLst>
              <a:ext uri="{FF2B5EF4-FFF2-40B4-BE49-F238E27FC236}">
                <a16:creationId xmlns:a16="http://schemas.microsoft.com/office/drawing/2014/main" id="{7BD4B5B9-C902-4E2E-BF33-63503B9D1EB2}"/>
              </a:ext>
            </a:extLst>
          </p:cNvPr>
          <p:cNvCxnSpPr>
            <a:cxnSpLocks/>
            <a:endCxn id="71" idx="6"/>
          </p:cNvCxnSpPr>
          <p:nvPr/>
        </p:nvCxnSpPr>
        <p:spPr>
          <a:xfrm flipH="1" flipV="1">
            <a:off x="2626871" y="5359149"/>
            <a:ext cx="177714" cy="213371"/>
          </a:xfrm>
          <a:prstGeom prst="line">
            <a:avLst/>
          </a:prstGeom>
          <a:noFill/>
          <a:ln w="9525" cap="flat" cmpd="sng" algn="ctr">
            <a:solidFill>
              <a:srgbClr val="505050"/>
            </a:solidFill>
            <a:prstDash val="solid"/>
            <a:headEnd type="none"/>
            <a:tailEnd type="none"/>
          </a:ln>
          <a:effectLst/>
        </p:spPr>
      </p:cxnSp>
      <p:cxnSp>
        <p:nvCxnSpPr>
          <p:cNvPr id="85" name="Straight Connector 84">
            <a:extLst>
              <a:ext uri="{FF2B5EF4-FFF2-40B4-BE49-F238E27FC236}">
                <a16:creationId xmlns:a16="http://schemas.microsoft.com/office/drawing/2014/main" id="{4A0629EB-D16A-440B-A8B0-173864890507}"/>
              </a:ext>
            </a:extLst>
          </p:cNvPr>
          <p:cNvCxnSpPr>
            <a:cxnSpLocks/>
            <a:stCxn id="74" idx="2"/>
            <a:endCxn id="72" idx="7"/>
          </p:cNvCxnSpPr>
          <p:nvPr/>
        </p:nvCxnSpPr>
        <p:spPr>
          <a:xfrm flipH="1">
            <a:off x="2564218" y="5555638"/>
            <a:ext cx="240367" cy="260089"/>
          </a:xfrm>
          <a:prstGeom prst="line">
            <a:avLst/>
          </a:prstGeom>
          <a:noFill/>
          <a:ln w="9525" cap="flat" cmpd="sng" algn="ctr">
            <a:solidFill>
              <a:srgbClr val="505050"/>
            </a:solidFill>
            <a:prstDash val="solid"/>
            <a:headEnd type="none"/>
            <a:tailEnd type="none"/>
          </a:ln>
          <a:effectLst/>
        </p:spPr>
      </p:cxnSp>
      <p:cxnSp>
        <p:nvCxnSpPr>
          <p:cNvPr id="86" name="Straight Connector 85">
            <a:extLst>
              <a:ext uri="{FF2B5EF4-FFF2-40B4-BE49-F238E27FC236}">
                <a16:creationId xmlns:a16="http://schemas.microsoft.com/office/drawing/2014/main" id="{CDBD228E-E9E5-4EDD-BB82-F2D35C79777B}"/>
              </a:ext>
            </a:extLst>
          </p:cNvPr>
          <p:cNvCxnSpPr>
            <a:cxnSpLocks/>
            <a:stCxn id="73" idx="2"/>
            <a:endCxn id="72" idx="7"/>
          </p:cNvCxnSpPr>
          <p:nvPr/>
        </p:nvCxnSpPr>
        <p:spPr>
          <a:xfrm flipH="1">
            <a:off x="2564218" y="5029987"/>
            <a:ext cx="240367" cy="785740"/>
          </a:xfrm>
          <a:prstGeom prst="line">
            <a:avLst/>
          </a:prstGeom>
          <a:noFill/>
          <a:ln w="9525" cap="flat" cmpd="sng" algn="ctr">
            <a:solidFill>
              <a:srgbClr val="505050"/>
            </a:solidFill>
            <a:prstDash val="solid"/>
            <a:headEnd type="none"/>
            <a:tailEnd type="none"/>
          </a:ln>
          <a:effectLst/>
        </p:spPr>
      </p:cxnSp>
      <p:sp>
        <p:nvSpPr>
          <p:cNvPr id="87" name="Oval 86">
            <a:extLst>
              <a:ext uri="{FF2B5EF4-FFF2-40B4-BE49-F238E27FC236}">
                <a16:creationId xmlns:a16="http://schemas.microsoft.com/office/drawing/2014/main" id="{75F85C6F-9567-4A66-8A5A-B114EBBF49E6}"/>
              </a:ext>
            </a:extLst>
          </p:cNvPr>
          <p:cNvSpPr/>
          <p:nvPr/>
        </p:nvSpPr>
        <p:spPr bwMode="auto">
          <a:xfrm>
            <a:off x="1642333" y="1272895"/>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6D2F6375-F759-405D-8D15-ABB98636FC32}"/>
              </a:ext>
            </a:extLst>
          </p:cNvPr>
          <p:cNvSpPr/>
          <p:nvPr/>
        </p:nvSpPr>
        <p:spPr bwMode="auto">
          <a:xfrm>
            <a:off x="1642333" y="179854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40F2EA52-DDC7-4768-9C7C-6D674037E996}"/>
              </a:ext>
            </a:extLst>
          </p:cNvPr>
          <p:cNvSpPr/>
          <p:nvPr/>
        </p:nvSpPr>
        <p:spPr bwMode="auto">
          <a:xfrm>
            <a:off x="2219884" y="103888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E26597D-156E-4273-8111-60DB04AE1E58}"/>
              </a:ext>
            </a:extLst>
          </p:cNvPr>
          <p:cNvSpPr/>
          <p:nvPr/>
        </p:nvSpPr>
        <p:spPr bwMode="auto">
          <a:xfrm>
            <a:off x="2223459" y="1602057"/>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11F3377C-FB6C-4847-B1E1-E19917542E4E}"/>
              </a:ext>
            </a:extLst>
          </p:cNvPr>
          <p:cNvSpPr/>
          <p:nvPr/>
        </p:nvSpPr>
        <p:spPr bwMode="auto">
          <a:xfrm>
            <a:off x="2219884" y="2200882"/>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FDE5446-A714-40DE-A977-0DD11DC9DD2B}"/>
              </a:ext>
            </a:extLst>
          </p:cNvPr>
          <p:cNvSpPr/>
          <p:nvPr/>
        </p:nvSpPr>
        <p:spPr bwMode="auto">
          <a:xfrm>
            <a:off x="2804585" y="1272895"/>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5EE89F9-B384-481B-94BD-E1FD2087F7DC}"/>
              </a:ext>
            </a:extLst>
          </p:cNvPr>
          <p:cNvSpPr/>
          <p:nvPr/>
        </p:nvSpPr>
        <p:spPr bwMode="auto">
          <a:xfrm>
            <a:off x="2804585" y="1798546"/>
            <a:ext cx="403412" cy="402336"/>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4A717A9-D332-4E25-8F25-E9AAF5DB9A50}"/>
              </a:ext>
            </a:extLst>
          </p:cNvPr>
          <p:cNvCxnSpPr>
            <a:cxnSpLocks/>
          </p:cNvCxnSpPr>
          <p:nvPr/>
        </p:nvCxnSpPr>
        <p:spPr>
          <a:xfrm flipV="1">
            <a:off x="2045745" y="1382301"/>
            <a:ext cx="233217" cy="91762"/>
          </a:xfrm>
          <a:prstGeom prst="line">
            <a:avLst/>
          </a:prstGeom>
          <a:noFill/>
          <a:ln w="9525" cap="flat" cmpd="sng" algn="ctr">
            <a:solidFill>
              <a:srgbClr val="505050"/>
            </a:solidFill>
            <a:prstDash val="solid"/>
            <a:headEnd type="none"/>
            <a:tailEnd type="none"/>
          </a:ln>
          <a:effectLst/>
        </p:spPr>
      </p:cxnSp>
      <p:cxnSp>
        <p:nvCxnSpPr>
          <p:cNvPr id="95" name="Straight Connector 94">
            <a:extLst>
              <a:ext uri="{FF2B5EF4-FFF2-40B4-BE49-F238E27FC236}">
                <a16:creationId xmlns:a16="http://schemas.microsoft.com/office/drawing/2014/main" id="{8D26FC31-C1D9-4C1D-9013-9B1E46D43CD3}"/>
              </a:ext>
            </a:extLst>
          </p:cNvPr>
          <p:cNvCxnSpPr>
            <a:cxnSpLocks/>
          </p:cNvCxnSpPr>
          <p:nvPr/>
        </p:nvCxnSpPr>
        <p:spPr>
          <a:xfrm flipV="1">
            <a:off x="2045745" y="1803225"/>
            <a:ext cx="177714" cy="196489"/>
          </a:xfrm>
          <a:prstGeom prst="line">
            <a:avLst/>
          </a:prstGeom>
          <a:noFill/>
          <a:ln w="9525" cap="flat" cmpd="sng" algn="ctr">
            <a:solidFill>
              <a:srgbClr val="505050"/>
            </a:solidFill>
            <a:prstDash val="solid"/>
            <a:headEnd type="none"/>
            <a:tailEnd type="none"/>
          </a:ln>
          <a:effectLst/>
        </p:spPr>
      </p:cxnSp>
      <p:cxnSp>
        <p:nvCxnSpPr>
          <p:cNvPr id="96" name="Straight Connector 95">
            <a:extLst>
              <a:ext uri="{FF2B5EF4-FFF2-40B4-BE49-F238E27FC236}">
                <a16:creationId xmlns:a16="http://schemas.microsoft.com/office/drawing/2014/main" id="{A99DD2A3-CE47-41C4-93AD-FFA8A92475F2}"/>
              </a:ext>
            </a:extLst>
          </p:cNvPr>
          <p:cNvCxnSpPr>
            <a:cxnSpLocks/>
          </p:cNvCxnSpPr>
          <p:nvPr/>
        </p:nvCxnSpPr>
        <p:spPr>
          <a:xfrm flipV="1">
            <a:off x="2045745" y="1382301"/>
            <a:ext cx="233217" cy="617413"/>
          </a:xfrm>
          <a:prstGeom prst="line">
            <a:avLst/>
          </a:prstGeom>
          <a:noFill/>
          <a:ln w="9525" cap="flat" cmpd="sng" algn="ctr">
            <a:solidFill>
              <a:srgbClr val="505050"/>
            </a:solidFill>
            <a:prstDash val="solid"/>
            <a:headEnd type="none"/>
            <a:tailEnd type="none"/>
          </a:ln>
          <a:effectLst/>
        </p:spPr>
      </p:cxnSp>
      <p:cxnSp>
        <p:nvCxnSpPr>
          <p:cNvPr id="97" name="Straight Connector 96">
            <a:extLst>
              <a:ext uri="{FF2B5EF4-FFF2-40B4-BE49-F238E27FC236}">
                <a16:creationId xmlns:a16="http://schemas.microsoft.com/office/drawing/2014/main" id="{ECB96FC9-F157-47FF-A399-C5FD2372BD4D}"/>
              </a:ext>
            </a:extLst>
          </p:cNvPr>
          <p:cNvCxnSpPr>
            <a:cxnSpLocks/>
          </p:cNvCxnSpPr>
          <p:nvPr/>
        </p:nvCxnSpPr>
        <p:spPr>
          <a:xfrm flipH="1" flipV="1">
            <a:off x="2045745" y="1474063"/>
            <a:ext cx="177714" cy="329162"/>
          </a:xfrm>
          <a:prstGeom prst="line">
            <a:avLst/>
          </a:prstGeom>
          <a:noFill/>
          <a:ln w="9525" cap="flat" cmpd="sng" algn="ctr">
            <a:solidFill>
              <a:srgbClr val="505050"/>
            </a:solidFill>
            <a:prstDash val="solid"/>
            <a:headEnd type="none"/>
            <a:tailEnd type="none"/>
          </a:ln>
          <a:effectLst/>
        </p:spPr>
      </p:cxnSp>
      <p:cxnSp>
        <p:nvCxnSpPr>
          <p:cNvPr id="98" name="Straight Connector 97">
            <a:extLst>
              <a:ext uri="{FF2B5EF4-FFF2-40B4-BE49-F238E27FC236}">
                <a16:creationId xmlns:a16="http://schemas.microsoft.com/office/drawing/2014/main" id="{AAA1DF29-6664-4B9B-B24D-EDC7ABC1AE55}"/>
              </a:ext>
            </a:extLst>
          </p:cNvPr>
          <p:cNvCxnSpPr>
            <a:cxnSpLocks/>
          </p:cNvCxnSpPr>
          <p:nvPr/>
        </p:nvCxnSpPr>
        <p:spPr>
          <a:xfrm flipH="1" flipV="1">
            <a:off x="2045745" y="1999714"/>
            <a:ext cx="233217" cy="260089"/>
          </a:xfrm>
          <a:prstGeom prst="line">
            <a:avLst/>
          </a:prstGeom>
          <a:noFill/>
          <a:ln w="9525" cap="flat" cmpd="sng" algn="ctr">
            <a:solidFill>
              <a:srgbClr val="505050"/>
            </a:solidFill>
            <a:prstDash val="solid"/>
            <a:headEnd type="none"/>
            <a:tailEnd type="none"/>
          </a:ln>
          <a:effectLst/>
        </p:spPr>
      </p:cxnSp>
      <p:cxnSp>
        <p:nvCxnSpPr>
          <p:cNvPr id="99" name="Straight Connector 98">
            <a:extLst>
              <a:ext uri="{FF2B5EF4-FFF2-40B4-BE49-F238E27FC236}">
                <a16:creationId xmlns:a16="http://schemas.microsoft.com/office/drawing/2014/main" id="{F0C8167F-F645-4C56-A2B1-4C3FF9FFC981}"/>
              </a:ext>
            </a:extLst>
          </p:cNvPr>
          <p:cNvCxnSpPr>
            <a:cxnSpLocks/>
          </p:cNvCxnSpPr>
          <p:nvPr/>
        </p:nvCxnSpPr>
        <p:spPr>
          <a:xfrm flipH="1" flipV="1">
            <a:off x="2045745" y="1474063"/>
            <a:ext cx="233217" cy="785740"/>
          </a:xfrm>
          <a:prstGeom prst="line">
            <a:avLst/>
          </a:prstGeom>
          <a:noFill/>
          <a:ln w="9525" cap="flat" cmpd="sng" algn="ctr">
            <a:solidFill>
              <a:srgbClr val="505050"/>
            </a:solidFill>
            <a:prstDash val="solid"/>
            <a:headEnd type="none"/>
            <a:tailEnd type="none"/>
          </a:ln>
          <a:effectLst/>
        </p:spPr>
      </p:cxnSp>
      <p:cxnSp>
        <p:nvCxnSpPr>
          <p:cNvPr id="100" name="Straight Connector 99">
            <a:extLst>
              <a:ext uri="{FF2B5EF4-FFF2-40B4-BE49-F238E27FC236}">
                <a16:creationId xmlns:a16="http://schemas.microsoft.com/office/drawing/2014/main" id="{79A2347D-986A-42C2-B0D9-69950CC849D8}"/>
              </a:ext>
            </a:extLst>
          </p:cNvPr>
          <p:cNvCxnSpPr>
            <a:cxnSpLocks/>
          </p:cNvCxnSpPr>
          <p:nvPr/>
        </p:nvCxnSpPr>
        <p:spPr>
          <a:xfrm flipH="1" flipV="1">
            <a:off x="2564218" y="1382301"/>
            <a:ext cx="240367" cy="91762"/>
          </a:xfrm>
          <a:prstGeom prst="line">
            <a:avLst/>
          </a:prstGeom>
          <a:noFill/>
          <a:ln w="9525" cap="flat" cmpd="sng" algn="ctr">
            <a:solidFill>
              <a:srgbClr val="505050"/>
            </a:solidFill>
            <a:prstDash val="solid"/>
            <a:headEnd type="none"/>
            <a:tailEnd type="none"/>
          </a:ln>
          <a:effectLst/>
        </p:spPr>
      </p:cxnSp>
      <p:cxnSp>
        <p:nvCxnSpPr>
          <p:cNvPr id="101" name="Straight Connector 100">
            <a:extLst>
              <a:ext uri="{FF2B5EF4-FFF2-40B4-BE49-F238E27FC236}">
                <a16:creationId xmlns:a16="http://schemas.microsoft.com/office/drawing/2014/main" id="{FC5A620C-31C0-44F8-B329-49692AD30015}"/>
              </a:ext>
            </a:extLst>
          </p:cNvPr>
          <p:cNvCxnSpPr>
            <a:cxnSpLocks/>
          </p:cNvCxnSpPr>
          <p:nvPr/>
        </p:nvCxnSpPr>
        <p:spPr>
          <a:xfrm flipH="1" flipV="1">
            <a:off x="2564218" y="1382301"/>
            <a:ext cx="240367" cy="617413"/>
          </a:xfrm>
          <a:prstGeom prst="line">
            <a:avLst/>
          </a:prstGeom>
          <a:noFill/>
          <a:ln w="9525" cap="flat" cmpd="sng" algn="ctr">
            <a:solidFill>
              <a:srgbClr val="505050"/>
            </a:solidFill>
            <a:prstDash val="solid"/>
            <a:headEnd type="none"/>
            <a:tailEnd type="none"/>
          </a:ln>
          <a:effectLst/>
        </p:spPr>
      </p:cxnSp>
      <p:cxnSp>
        <p:nvCxnSpPr>
          <p:cNvPr id="102" name="Straight Connector 101">
            <a:extLst>
              <a:ext uri="{FF2B5EF4-FFF2-40B4-BE49-F238E27FC236}">
                <a16:creationId xmlns:a16="http://schemas.microsoft.com/office/drawing/2014/main" id="{D52B715A-EE3A-4A96-B775-B7CC34EF0569}"/>
              </a:ext>
            </a:extLst>
          </p:cNvPr>
          <p:cNvCxnSpPr>
            <a:cxnSpLocks/>
          </p:cNvCxnSpPr>
          <p:nvPr/>
        </p:nvCxnSpPr>
        <p:spPr>
          <a:xfrm flipH="1">
            <a:off x="2626871" y="1474063"/>
            <a:ext cx="177714" cy="329162"/>
          </a:xfrm>
          <a:prstGeom prst="line">
            <a:avLst/>
          </a:prstGeom>
          <a:noFill/>
          <a:ln w="9525" cap="flat" cmpd="sng" algn="ctr">
            <a:solidFill>
              <a:srgbClr val="505050"/>
            </a:solidFill>
            <a:prstDash val="solid"/>
            <a:headEnd type="none"/>
            <a:tailEnd type="none"/>
          </a:ln>
          <a:effectLst/>
        </p:spPr>
      </p:cxnSp>
      <p:cxnSp>
        <p:nvCxnSpPr>
          <p:cNvPr id="103" name="Straight Connector 102">
            <a:extLst>
              <a:ext uri="{FF2B5EF4-FFF2-40B4-BE49-F238E27FC236}">
                <a16:creationId xmlns:a16="http://schemas.microsoft.com/office/drawing/2014/main" id="{2D7ABE2A-CA07-4B82-B831-AC75C516A91B}"/>
              </a:ext>
            </a:extLst>
          </p:cNvPr>
          <p:cNvCxnSpPr>
            <a:cxnSpLocks/>
          </p:cNvCxnSpPr>
          <p:nvPr/>
        </p:nvCxnSpPr>
        <p:spPr>
          <a:xfrm flipH="1" flipV="1">
            <a:off x="2626871" y="1803225"/>
            <a:ext cx="177714" cy="213372"/>
          </a:xfrm>
          <a:prstGeom prst="line">
            <a:avLst/>
          </a:prstGeom>
          <a:noFill/>
          <a:ln w="9525" cap="flat" cmpd="sng" algn="ctr">
            <a:solidFill>
              <a:srgbClr val="505050"/>
            </a:solidFill>
            <a:prstDash val="solid"/>
            <a:headEnd type="none"/>
            <a:tailEnd type="none"/>
          </a:ln>
          <a:effectLst/>
        </p:spPr>
      </p:cxnSp>
      <p:cxnSp>
        <p:nvCxnSpPr>
          <p:cNvPr id="104" name="Straight Connector 103">
            <a:extLst>
              <a:ext uri="{FF2B5EF4-FFF2-40B4-BE49-F238E27FC236}">
                <a16:creationId xmlns:a16="http://schemas.microsoft.com/office/drawing/2014/main" id="{05692FA6-B62D-42A9-8A69-E23C8F0E9A2B}"/>
              </a:ext>
            </a:extLst>
          </p:cNvPr>
          <p:cNvCxnSpPr>
            <a:cxnSpLocks/>
          </p:cNvCxnSpPr>
          <p:nvPr/>
        </p:nvCxnSpPr>
        <p:spPr>
          <a:xfrm flipH="1">
            <a:off x="2564218" y="1999714"/>
            <a:ext cx="240367" cy="260089"/>
          </a:xfrm>
          <a:prstGeom prst="line">
            <a:avLst/>
          </a:prstGeom>
          <a:noFill/>
          <a:ln w="9525" cap="flat" cmpd="sng" algn="ctr">
            <a:solidFill>
              <a:srgbClr val="505050"/>
            </a:solidFill>
            <a:prstDash val="solid"/>
            <a:headEnd type="none"/>
            <a:tailEnd type="none"/>
          </a:ln>
          <a:effectLst/>
        </p:spPr>
      </p:cxnSp>
      <p:cxnSp>
        <p:nvCxnSpPr>
          <p:cNvPr id="105" name="Straight Connector 104">
            <a:extLst>
              <a:ext uri="{FF2B5EF4-FFF2-40B4-BE49-F238E27FC236}">
                <a16:creationId xmlns:a16="http://schemas.microsoft.com/office/drawing/2014/main" id="{47812715-A58C-4F53-87E1-74017B4B437A}"/>
              </a:ext>
            </a:extLst>
          </p:cNvPr>
          <p:cNvCxnSpPr>
            <a:cxnSpLocks/>
          </p:cNvCxnSpPr>
          <p:nvPr/>
        </p:nvCxnSpPr>
        <p:spPr>
          <a:xfrm flipH="1">
            <a:off x="2564218" y="1474063"/>
            <a:ext cx="240367" cy="785740"/>
          </a:xfrm>
          <a:prstGeom prst="line">
            <a:avLst/>
          </a:prstGeom>
          <a:noFill/>
          <a:ln w="9525" cap="flat" cmpd="sng" algn="ctr">
            <a:solidFill>
              <a:srgbClr val="505050"/>
            </a:solidFill>
            <a:prstDash val="solid"/>
            <a:headEnd type="none"/>
            <a:tailEnd type="none"/>
          </a:ln>
          <a:effectLst/>
        </p:spPr>
      </p:cxnSp>
      <p:sp>
        <p:nvSpPr>
          <p:cNvPr id="126" name="Oval 125">
            <a:extLst>
              <a:ext uri="{FF2B5EF4-FFF2-40B4-BE49-F238E27FC236}">
                <a16:creationId xmlns:a16="http://schemas.microsoft.com/office/drawing/2014/main" id="{FC696564-8623-4DE6-B994-68FD3DD02B63}"/>
              </a:ext>
            </a:extLst>
          </p:cNvPr>
          <p:cNvSpPr/>
          <p:nvPr/>
        </p:nvSpPr>
        <p:spPr bwMode="auto">
          <a:xfrm>
            <a:off x="1280374" y="5068127"/>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9507F84-9FF1-44A2-AAEF-D55AC4E04515}"/>
              </a:ext>
            </a:extLst>
          </p:cNvPr>
          <p:cNvSpPr/>
          <p:nvPr/>
        </p:nvSpPr>
        <p:spPr bwMode="auto">
          <a:xfrm>
            <a:off x="1266213" y="3301871"/>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Connector: Elbow 3">
            <a:extLst>
              <a:ext uri="{FF2B5EF4-FFF2-40B4-BE49-F238E27FC236}">
                <a16:creationId xmlns:a16="http://schemas.microsoft.com/office/drawing/2014/main" id="{65C47DAB-7E29-45C0-8F0A-2C49C6ABBFED}"/>
              </a:ext>
            </a:extLst>
          </p:cNvPr>
          <p:cNvCxnSpPr>
            <a:cxnSpLocks/>
            <a:stCxn id="25" idx="1"/>
            <a:endCxn id="137" idx="6"/>
          </p:cNvCxnSpPr>
          <p:nvPr/>
        </p:nvCxnSpPr>
        <p:spPr>
          <a:xfrm rot="10800000">
            <a:off x="1669626" y="3503039"/>
            <a:ext cx="6993399" cy="2842166"/>
          </a:xfrm>
          <a:prstGeom prst="bentConnector3">
            <a:avLst>
              <a:gd name="adj1" fmla="val 116607"/>
            </a:avLst>
          </a:prstGeom>
          <a:ln w="57150">
            <a:solidFill>
              <a:srgbClr val="505050"/>
            </a:solidFill>
            <a:tailEnd type="triangle"/>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559DA7BF-0187-4ACF-9C7A-7EEBF22FFEB0}"/>
              </a:ext>
            </a:extLst>
          </p:cNvPr>
          <p:cNvSpPr/>
          <p:nvPr/>
        </p:nvSpPr>
        <p:spPr bwMode="auto">
          <a:xfrm>
            <a:off x="3151483" y="1535852"/>
            <a:ext cx="403412" cy="40233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CD3FA289-6F81-4B93-9F78-649A474EC5C4}"/>
              </a:ext>
            </a:extLst>
          </p:cNvPr>
          <p:cNvSpPr/>
          <p:nvPr/>
        </p:nvSpPr>
        <p:spPr>
          <a:xfrm>
            <a:off x="4159622" y="2322228"/>
            <a:ext cx="2885537" cy="2506591"/>
          </a:xfrm>
          <a:prstGeom prst="rect">
            <a:avLst/>
          </a:prstGeom>
          <a:noFill/>
          <a:ln w="38100">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Arrow Connector 177">
            <a:extLst>
              <a:ext uri="{FF2B5EF4-FFF2-40B4-BE49-F238E27FC236}">
                <a16:creationId xmlns:a16="http://schemas.microsoft.com/office/drawing/2014/main" id="{B901EF28-378B-4570-B623-8E055D8D9AFB}"/>
              </a:ext>
            </a:extLst>
          </p:cNvPr>
          <p:cNvCxnSpPr>
            <a:cxnSpLocks/>
          </p:cNvCxnSpPr>
          <p:nvPr/>
        </p:nvCxnSpPr>
        <p:spPr>
          <a:xfrm flipV="1">
            <a:off x="4289856" y="2475326"/>
            <a:ext cx="0" cy="1715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14C4496F-124E-4493-A79E-E4338E647647}"/>
              </a:ext>
            </a:extLst>
          </p:cNvPr>
          <p:cNvCxnSpPr>
            <a:cxnSpLocks/>
          </p:cNvCxnSpPr>
          <p:nvPr/>
        </p:nvCxnSpPr>
        <p:spPr>
          <a:xfrm>
            <a:off x="4289856" y="4175086"/>
            <a:ext cx="2642902" cy="16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F7AE21FB-9BA9-4593-B0A7-C4794264A925}"/>
              </a:ext>
            </a:extLst>
          </p:cNvPr>
          <p:cNvSpPr txBox="1"/>
          <p:nvPr/>
        </p:nvSpPr>
        <p:spPr>
          <a:xfrm>
            <a:off x="4237229" y="4224236"/>
            <a:ext cx="1401998" cy="553998"/>
          </a:xfrm>
          <a:prstGeom prst="rect">
            <a:avLst/>
          </a:prstGeom>
          <a:noFill/>
        </p:spPr>
        <p:txBody>
          <a:bodyPr wrap="square" rtlCol="0">
            <a:spAutoFit/>
          </a:bodyPr>
          <a:lstStyle/>
          <a:p>
            <a:r>
              <a:rPr lang="en-US" sz="3000"/>
              <a:t>Healthy</a:t>
            </a:r>
          </a:p>
        </p:txBody>
      </p:sp>
      <p:sp>
        <p:nvSpPr>
          <p:cNvPr id="185" name="TextBox 184">
            <a:extLst>
              <a:ext uri="{FF2B5EF4-FFF2-40B4-BE49-F238E27FC236}">
                <a16:creationId xmlns:a16="http://schemas.microsoft.com/office/drawing/2014/main" id="{CDC09709-4360-4322-8619-71C5387E29E3}"/>
              </a:ext>
            </a:extLst>
          </p:cNvPr>
          <p:cNvSpPr txBox="1"/>
          <p:nvPr/>
        </p:nvSpPr>
        <p:spPr>
          <a:xfrm>
            <a:off x="5705905" y="4226586"/>
            <a:ext cx="1401998" cy="553998"/>
          </a:xfrm>
          <a:prstGeom prst="rect">
            <a:avLst/>
          </a:prstGeom>
          <a:noFill/>
        </p:spPr>
        <p:txBody>
          <a:bodyPr wrap="square" rtlCol="0">
            <a:spAutoFit/>
          </a:bodyPr>
          <a:lstStyle/>
          <a:p>
            <a:r>
              <a:rPr lang="en-US" sz="3000"/>
              <a:t>Cancer</a:t>
            </a:r>
          </a:p>
        </p:txBody>
      </p:sp>
      <p:sp>
        <p:nvSpPr>
          <p:cNvPr id="188" name="Rectangle 187">
            <a:extLst>
              <a:ext uri="{FF2B5EF4-FFF2-40B4-BE49-F238E27FC236}">
                <a16:creationId xmlns:a16="http://schemas.microsoft.com/office/drawing/2014/main" id="{11FC2AF5-B7A4-4EAB-97C1-459D98367887}"/>
              </a:ext>
            </a:extLst>
          </p:cNvPr>
          <p:cNvSpPr/>
          <p:nvPr/>
        </p:nvSpPr>
        <p:spPr>
          <a:xfrm>
            <a:off x="4668279" y="2984730"/>
            <a:ext cx="469577" cy="11815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DD3FFF8C-4ADB-4876-A7CE-20B049EA9EED}"/>
              </a:ext>
            </a:extLst>
          </p:cNvPr>
          <p:cNvSpPr/>
          <p:nvPr/>
        </p:nvSpPr>
        <p:spPr>
          <a:xfrm>
            <a:off x="6017195" y="3749802"/>
            <a:ext cx="469577" cy="423328"/>
          </a:xfrm>
          <a:prstGeom prst="rect">
            <a:avLst/>
          </a:prstGeom>
          <a:solidFill>
            <a:srgbClr val="E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3A847C4E-E694-478C-A913-8479E539CBB1}"/>
              </a:ext>
            </a:extLst>
          </p:cNvPr>
          <p:cNvSpPr/>
          <p:nvPr/>
        </p:nvSpPr>
        <p:spPr>
          <a:xfrm>
            <a:off x="4668278" y="2671026"/>
            <a:ext cx="469577" cy="309320"/>
          </a:xfrm>
          <a:prstGeom prst="rect">
            <a:avLst/>
          </a:prstGeom>
          <a:solidFill>
            <a:schemeClr val="accent6">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079B656C-DC86-47BF-AF75-BF507944D023}"/>
              </a:ext>
            </a:extLst>
          </p:cNvPr>
          <p:cNvSpPr/>
          <p:nvPr/>
        </p:nvSpPr>
        <p:spPr>
          <a:xfrm>
            <a:off x="6017194" y="3526487"/>
            <a:ext cx="469577" cy="221828"/>
          </a:xfrm>
          <a:prstGeom prst="rect">
            <a:avLst/>
          </a:prstGeom>
          <a:solidFill>
            <a:schemeClr val="accent2">
              <a:lumMod val="20000"/>
              <a:lumOff val="8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A29591A7-4CD4-494D-8DB0-2DD47BA070CC}"/>
              </a:ext>
            </a:extLst>
          </p:cNvPr>
          <p:cNvCxnSpPr>
            <a:cxnSpLocks/>
          </p:cNvCxnSpPr>
          <p:nvPr/>
        </p:nvCxnSpPr>
        <p:spPr>
          <a:xfrm>
            <a:off x="3292653" y="3497654"/>
            <a:ext cx="762587" cy="0"/>
          </a:xfrm>
          <a:prstGeom prst="straightConnector1">
            <a:avLst/>
          </a:prstGeom>
          <a:noFill/>
          <a:ln w="57150" cap="flat" cmpd="sng" algn="ctr">
            <a:solidFill>
              <a:srgbClr val="505050"/>
            </a:solidFill>
            <a:prstDash val="solid"/>
            <a:headEnd type="none"/>
            <a:tailEnd type="triangle"/>
          </a:ln>
          <a:effectLst/>
        </p:spPr>
      </p:cxnSp>
      <p:cxnSp>
        <p:nvCxnSpPr>
          <p:cNvPr id="196" name="Straight Arrow Connector 195">
            <a:extLst>
              <a:ext uri="{FF2B5EF4-FFF2-40B4-BE49-F238E27FC236}">
                <a16:creationId xmlns:a16="http://schemas.microsoft.com/office/drawing/2014/main" id="{8B427688-B164-41F6-A2F2-6336A53E13B3}"/>
              </a:ext>
            </a:extLst>
          </p:cNvPr>
          <p:cNvCxnSpPr>
            <a:cxnSpLocks/>
          </p:cNvCxnSpPr>
          <p:nvPr/>
        </p:nvCxnSpPr>
        <p:spPr>
          <a:xfrm>
            <a:off x="7162183" y="3497654"/>
            <a:ext cx="762587" cy="0"/>
          </a:xfrm>
          <a:prstGeom prst="straightConnector1">
            <a:avLst/>
          </a:prstGeom>
          <a:noFill/>
          <a:ln w="57150" cap="flat" cmpd="sng" algn="ctr">
            <a:solidFill>
              <a:srgbClr val="505050"/>
            </a:solidFill>
            <a:prstDash val="solid"/>
            <a:headEnd type="none"/>
            <a:tailEnd type="triangle"/>
          </a:ln>
          <a:effectLst/>
        </p:spPr>
      </p:cxnSp>
      <p:pic>
        <p:nvPicPr>
          <p:cNvPr id="197" name="Graphic 196" descr="Database">
            <a:extLst>
              <a:ext uri="{FF2B5EF4-FFF2-40B4-BE49-F238E27FC236}">
                <a16:creationId xmlns:a16="http://schemas.microsoft.com/office/drawing/2014/main" id="{7D859799-43F5-4EC6-8827-4590B1C04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9944" y="5168244"/>
            <a:ext cx="1403913" cy="734209"/>
          </a:xfrm>
          <a:prstGeom prst="rect">
            <a:avLst/>
          </a:prstGeom>
        </p:spPr>
      </p:pic>
      <p:sp>
        <p:nvSpPr>
          <p:cNvPr id="106" name="TextBox 105">
            <a:extLst>
              <a:ext uri="{FF2B5EF4-FFF2-40B4-BE49-F238E27FC236}">
                <a16:creationId xmlns:a16="http://schemas.microsoft.com/office/drawing/2014/main" id="{76CF9D97-9818-475C-BB3A-79903E06B376}"/>
              </a:ext>
            </a:extLst>
          </p:cNvPr>
          <p:cNvSpPr txBox="1"/>
          <p:nvPr/>
        </p:nvSpPr>
        <p:spPr>
          <a:xfrm>
            <a:off x="3119118" y="1536107"/>
            <a:ext cx="4984378" cy="904863"/>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0000"/>
                </a:solidFill>
                <a:effectLst/>
                <a:uLnTx/>
                <a:uFillTx/>
                <a:latin typeface="Segoe UI"/>
                <a:ea typeface="+mn-ea"/>
                <a:cs typeface="+mn-cs"/>
              </a:rPr>
              <a:t>Differential Privacy</a:t>
            </a:r>
          </a:p>
        </p:txBody>
      </p:sp>
      <p:sp>
        <p:nvSpPr>
          <p:cNvPr id="108" name="TextBox 107">
            <a:extLst>
              <a:ext uri="{FF2B5EF4-FFF2-40B4-BE49-F238E27FC236}">
                <a16:creationId xmlns:a16="http://schemas.microsoft.com/office/drawing/2014/main" id="{8DD42CC0-76C7-4B86-8DC8-91D780D5E8FC}"/>
              </a:ext>
            </a:extLst>
          </p:cNvPr>
          <p:cNvSpPr txBox="1"/>
          <p:nvPr/>
        </p:nvSpPr>
        <p:spPr>
          <a:xfrm>
            <a:off x="3533158" y="5347128"/>
            <a:ext cx="3851640" cy="1043363"/>
          </a:xfrm>
          <a:prstGeom prst="rect">
            <a:avLst/>
          </a:prstGeom>
          <a:noFill/>
        </p:spPr>
        <p:txBody>
          <a:bodyPr wrap="square" lIns="182880" tIns="146304" rIns="182880" bIns="146304" rtlCol="0">
            <a:spAutoFit/>
          </a:bodyPr>
          <a:lstStyle/>
          <a:p>
            <a:pPr>
              <a:lnSpc>
                <a:spcPct val="90000"/>
              </a:lnSpc>
              <a:spcAft>
                <a:spcPts val="600"/>
              </a:spcAft>
            </a:pPr>
            <a:r>
              <a:rPr lang="en-US" sz="5400">
                <a:solidFill>
                  <a:srgbClr val="FF0000"/>
                </a:solidFill>
              </a:rPr>
              <a:t>Encryption</a:t>
            </a:r>
          </a:p>
        </p:txBody>
      </p:sp>
      <p:pic>
        <p:nvPicPr>
          <p:cNvPr id="109" name="Graphic 108" descr="Lock">
            <a:extLst>
              <a:ext uri="{FF2B5EF4-FFF2-40B4-BE49-F238E27FC236}">
                <a16:creationId xmlns:a16="http://schemas.microsoft.com/office/drawing/2014/main" id="{1CE3BA0B-34D4-4C0E-B145-8A48A477B6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26620" y="5418639"/>
            <a:ext cx="914400" cy="914400"/>
          </a:xfrm>
          <a:prstGeom prst="rect">
            <a:avLst/>
          </a:prstGeom>
        </p:spPr>
      </p:pic>
      <p:sp>
        <p:nvSpPr>
          <p:cNvPr id="111" name="TextBox 110">
            <a:extLst>
              <a:ext uri="{FF2B5EF4-FFF2-40B4-BE49-F238E27FC236}">
                <a16:creationId xmlns:a16="http://schemas.microsoft.com/office/drawing/2014/main" id="{B8E2F67F-7D4F-43C4-B78F-E61615B58AD1}"/>
              </a:ext>
            </a:extLst>
          </p:cNvPr>
          <p:cNvSpPr txBox="1"/>
          <p:nvPr/>
        </p:nvSpPr>
        <p:spPr>
          <a:xfrm>
            <a:off x="-124385" y="2356470"/>
            <a:ext cx="2138804"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Answering Parties</a:t>
            </a:r>
          </a:p>
        </p:txBody>
      </p:sp>
      <p:sp>
        <p:nvSpPr>
          <p:cNvPr id="112" name="TextBox 111">
            <a:extLst>
              <a:ext uri="{FF2B5EF4-FFF2-40B4-BE49-F238E27FC236}">
                <a16:creationId xmlns:a16="http://schemas.microsoft.com/office/drawing/2014/main" id="{2D3B6DE7-C6A4-4652-9A6E-E01DB036F98D}"/>
              </a:ext>
            </a:extLst>
          </p:cNvPr>
          <p:cNvSpPr txBox="1"/>
          <p:nvPr/>
        </p:nvSpPr>
        <p:spPr>
          <a:xfrm>
            <a:off x="10348967" y="4323212"/>
            <a:ext cx="1950855" cy="12034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Querying</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3000">
                <a:gradFill>
                  <a:gsLst>
                    <a:gs pos="2917">
                      <a:srgbClr val="505050"/>
                    </a:gs>
                    <a:gs pos="30000">
                      <a:srgbClr val="505050"/>
                    </a:gs>
                  </a:gsLst>
                  <a:lin ang="5400000" scaled="0"/>
                </a:gradFill>
                <a:latin typeface="Segoe UI"/>
              </a:rPr>
              <a:t>Party</a:t>
            </a:r>
            <a:endParaRPr kumimoji="0" lang="en-US" sz="3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cxnSp>
        <p:nvCxnSpPr>
          <p:cNvPr id="118" name="Straight Connector 117">
            <a:extLst>
              <a:ext uri="{FF2B5EF4-FFF2-40B4-BE49-F238E27FC236}">
                <a16:creationId xmlns:a16="http://schemas.microsoft.com/office/drawing/2014/main" id="{A73858C6-4032-4EF0-9FF0-46C55909C596}"/>
              </a:ext>
            </a:extLst>
          </p:cNvPr>
          <p:cNvCxnSpPr>
            <a:cxnSpLocks/>
          </p:cNvCxnSpPr>
          <p:nvPr/>
        </p:nvCxnSpPr>
        <p:spPr>
          <a:xfrm>
            <a:off x="7936482" y="795770"/>
            <a:ext cx="41961" cy="590983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0579A2C9-7DDB-4DE8-B15B-B9DF06BC6262}"/>
              </a:ext>
            </a:extLst>
          </p:cNvPr>
          <p:cNvSpPr txBox="1"/>
          <p:nvPr/>
        </p:nvSpPr>
        <p:spPr>
          <a:xfrm>
            <a:off x="7900166" y="3730733"/>
            <a:ext cx="2034445"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rgbClr val="505050"/>
                    </a:gs>
                    <a:gs pos="30000">
                      <a:srgbClr val="505050"/>
                    </a:gs>
                  </a:gsLst>
                  <a:lin ang="5400000" scaled="0"/>
                </a:gradFill>
                <a:latin typeface="Segoe UI"/>
              </a:rPr>
              <a:t>Labels</a:t>
            </a:r>
          </a:p>
        </p:txBody>
      </p:sp>
      <p:sp>
        <p:nvSpPr>
          <p:cNvPr id="113" name="Slide Number Placeholder 1">
            <a:extLst>
              <a:ext uri="{FF2B5EF4-FFF2-40B4-BE49-F238E27FC236}">
                <a16:creationId xmlns:a16="http://schemas.microsoft.com/office/drawing/2014/main" id="{706F16D6-D307-49B7-855B-FBB578C48C63}"/>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8</a:t>
            </a:fld>
            <a:endParaRPr lang="en-US">
              <a:solidFill>
                <a:srgbClr val="505050">
                  <a:tint val="75000"/>
                </a:srgbClr>
              </a:solidFill>
              <a:latin typeface="Segoe UI"/>
            </a:endParaRPr>
          </a:p>
        </p:txBody>
      </p:sp>
    </p:spTree>
    <p:extLst>
      <p:ext uri="{BB962C8B-B14F-4D97-AF65-F5344CB8AC3E}">
        <p14:creationId xmlns:p14="http://schemas.microsoft.com/office/powerpoint/2010/main" val="1070370722"/>
      </p:ext>
    </p:extLst>
  </p:cSld>
  <p:clrMapOvr>
    <a:masterClrMapping/>
  </p:clrMapOvr>
  <mc:AlternateContent xmlns:mc="http://schemas.openxmlformats.org/markup-compatibility/2006" xmlns:p14="http://schemas.microsoft.com/office/powerpoint/2010/main">
    <mc:Choice Requires="p14">
      <p:transition spd="slow" p14:dur="2000" advTm="77959"/>
    </mc:Choice>
    <mc:Fallback xmlns="">
      <p:transition spd="slow" advTm="7795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01F7BA2-CF20-4CFA-82B1-726A7CFA7CDF}"/>
              </a:ext>
            </a:extLst>
          </p:cNvPr>
          <p:cNvSpPr txBox="1">
            <a:spLocks/>
          </p:cNvSpPr>
          <p:nvPr/>
        </p:nvSpPr>
        <p:spPr>
          <a:xfrm>
            <a:off x="0" y="-16291"/>
            <a:ext cx="12191134" cy="8760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r>
              <a:rPr lang="en-CA" sz="5294">
                <a:gradFill>
                  <a:gsLst>
                    <a:gs pos="1250">
                      <a:srgbClr val="505050"/>
                    </a:gs>
                    <a:gs pos="100000">
                      <a:srgbClr val="505050"/>
                    </a:gs>
                  </a:gsLst>
                  <a:lin ang="5400000" scaled="0"/>
                </a:gradFill>
                <a:latin typeface="Segoe UI Light"/>
              </a:rPr>
              <a:t>CaPC Workflow </a:t>
            </a:r>
            <a:endParaRPr sz="5294">
              <a:gradFill>
                <a:gsLst>
                  <a:gs pos="1250">
                    <a:srgbClr val="505050"/>
                  </a:gs>
                  <a:gs pos="100000">
                    <a:srgbClr val="505050"/>
                  </a:gs>
                </a:gsLst>
                <a:lin ang="5400000" scaled="0"/>
              </a:gradFill>
              <a:latin typeface="Segoe UI Light"/>
            </a:endParaRPr>
          </a:p>
        </p:txBody>
      </p:sp>
      <p:graphicFrame>
        <p:nvGraphicFramePr>
          <p:cNvPr id="11" name="Diagram 10">
            <a:extLst>
              <a:ext uri="{FF2B5EF4-FFF2-40B4-BE49-F238E27FC236}">
                <a16:creationId xmlns:a16="http://schemas.microsoft.com/office/drawing/2014/main" id="{72CDE757-4FEF-47D3-9869-7A6C76CC5242}"/>
              </a:ext>
            </a:extLst>
          </p:cNvPr>
          <p:cNvGraphicFramePr/>
          <p:nvPr>
            <p:extLst>
              <p:ext uri="{D42A27DB-BD31-4B8C-83A1-F6EECF244321}">
                <p14:modId xmlns:p14="http://schemas.microsoft.com/office/powerpoint/2010/main" val="1602737695"/>
              </p:ext>
            </p:extLst>
          </p:nvPr>
        </p:nvGraphicFramePr>
        <p:xfrm>
          <a:off x="128196" y="796065"/>
          <a:ext cx="11752729" cy="5922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AF690B9-F08F-4453-94DC-53E0718D251C}"/>
              </a:ext>
            </a:extLst>
          </p:cNvPr>
          <p:cNvGrpSpPr/>
          <p:nvPr/>
        </p:nvGrpSpPr>
        <p:grpSpPr>
          <a:xfrm>
            <a:off x="216518" y="1080919"/>
            <a:ext cx="488434" cy="487638"/>
            <a:chOff x="6005468" y="4642183"/>
            <a:chExt cx="1316736" cy="1314591"/>
          </a:xfrm>
        </p:grpSpPr>
        <p:sp>
          <p:nvSpPr>
            <p:cNvPr id="6" name="Oval 5">
              <a:extLst>
                <a:ext uri="{FF2B5EF4-FFF2-40B4-BE49-F238E27FC236}">
                  <a16:creationId xmlns:a16="http://schemas.microsoft.com/office/drawing/2014/main" id="{7FD62805-9DAD-46B5-AC5D-5CF7A5E94B83}"/>
                </a:ext>
              </a:extLst>
            </p:cNvPr>
            <p:cNvSpPr/>
            <p:nvPr/>
          </p:nvSpPr>
          <p:spPr>
            <a:xfrm>
              <a:off x="6005468" y="464218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533CD43-4781-4FB3-8FFC-CABBA9A0D809}"/>
                </a:ext>
              </a:extLst>
            </p:cNvPr>
            <p:cNvSpPr txBox="1"/>
            <p:nvPr/>
          </p:nvSpPr>
          <p:spPr>
            <a:xfrm>
              <a:off x="6045789" y="4712030"/>
              <a:ext cx="1228270"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1a</a:t>
              </a:r>
            </a:p>
          </p:txBody>
        </p:sp>
      </p:grpSp>
      <p:grpSp>
        <p:nvGrpSpPr>
          <p:cNvPr id="8" name="Group 7">
            <a:extLst>
              <a:ext uri="{FF2B5EF4-FFF2-40B4-BE49-F238E27FC236}">
                <a16:creationId xmlns:a16="http://schemas.microsoft.com/office/drawing/2014/main" id="{C44457A2-DB5A-4516-A2EE-E6F3291A8869}"/>
              </a:ext>
            </a:extLst>
          </p:cNvPr>
          <p:cNvGrpSpPr/>
          <p:nvPr/>
        </p:nvGrpSpPr>
        <p:grpSpPr>
          <a:xfrm>
            <a:off x="890582" y="2301204"/>
            <a:ext cx="488434" cy="487638"/>
            <a:chOff x="5998464" y="4616263"/>
            <a:chExt cx="1316736" cy="1314591"/>
          </a:xfrm>
        </p:grpSpPr>
        <p:sp>
          <p:nvSpPr>
            <p:cNvPr id="9" name="Oval 8">
              <a:extLst>
                <a:ext uri="{FF2B5EF4-FFF2-40B4-BE49-F238E27FC236}">
                  <a16:creationId xmlns:a16="http://schemas.microsoft.com/office/drawing/2014/main" id="{DFAFA1EC-5C2C-42A7-9985-167D9398ED0F}"/>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5B82BC8-7B99-4106-BCA8-AD4FDEFFF7D6}"/>
                </a:ext>
              </a:extLst>
            </p:cNvPr>
            <p:cNvSpPr txBox="1"/>
            <p:nvPr/>
          </p:nvSpPr>
          <p:spPr>
            <a:xfrm>
              <a:off x="6048024" y="4756250"/>
              <a:ext cx="124201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1b</a:t>
              </a:r>
            </a:p>
          </p:txBody>
        </p:sp>
      </p:grpSp>
      <p:grpSp>
        <p:nvGrpSpPr>
          <p:cNvPr id="12" name="Group 11">
            <a:extLst>
              <a:ext uri="{FF2B5EF4-FFF2-40B4-BE49-F238E27FC236}">
                <a16:creationId xmlns:a16="http://schemas.microsoft.com/office/drawing/2014/main" id="{394FAA6E-0DD6-4334-A18B-7E99FA70E75A}"/>
              </a:ext>
            </a:extLst>
          </p:cNvPr>
          <p:cNvGrpSpPr/>
          <p:nvPr/>
        </p:nvGrpSpPr>
        <p:grpSpPr>
          <a:xfrm>
            <a:off x="1549906" y="3513289"/>
            <a:ext cx="488434" cy="487638"/>
            <a:chOff x="5998464" y="4616263"/>
            <a:chExt cx="1316736" cy="1314591"/>
          </a:xfrm>
        </p:grpSpPr>
        <p:sp>
          <p:nvSpPr>
            <p:cNvPr id="13" name="Oval 12">
              <a:extLst>
                <a:ext uri="{FF2B5EF4-FFF2-40B4-BE49-F238E27FC236}">
                  <a16:creationId xmlns:a16="http://schemas.microsoft.com/office/drawing/2014/main" id="{FA26AC31-70BA-4D15-B1CB-EA9D8D093771}"/>
                </a:ext>
              </a:extLst>
            </p:cNvPr>
            <p:cNvSpPr/>
            <p:nvPr/>
          </p:nvSpPr>
          <p:spPr>
            <a:xfrm>
              <a:off x="5998464" y="4616263"/>
              <a:ext cx="1316736" cy="1314591"/>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27B9D6E-A755-4D4F-826D-9D53BE08F304}"/>
                </a:ext>
              </a:extLst>
            </p:cNvPr>
            <p:cNvSpPr txBox="1"/>
            <p:nvPr/>
          </p:nvSpPr>
          <p:spPr>
            <a:xfrm>
              <a:off x="6045695" y="4762957"/>
              <a:ext cx="1205326"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1c</a:t>
              </a:r>
            </a:p>
          </p:txBody>
        </p:sp>
      </p:grpSp>
      <p:grpSp>
        <p:nvGrpSpPr>
          <p:cNvPr id="15" name="Group 14">
            <a:extLst>
              <a:ext uri="{FF2B5EF4-FFF2-40B4-BE49-F238E27FC236}">
                <a16:creationId xmlns:a16="http://schemas.microsoft.com/office/drawing/2014/main" id="{71FCDFC0-857A-4310-AB23-7517F69F975A}"/>
              </a:ext>
            </a:extLst>
          </p:cNvPr>
          <p:cNvGrpSpPr/>
          <p:nvPr/>
        </p:nvGrpSpPr>
        <p:grpSpPr>
          <a:xfrm>
            <a:off x="2262821" y="4747660"/>
            <a:ext cx="488434" cy="487638"/>
            <a:chOff x="5998464" y="4616263"/>
            <a:chExt cx="1316736" cy="1314591"/>
          </a:xfrm>
        </p:grpSpPr>
        <p:sp>
          <p:nvSpPr>
            <p:cNvPr id="16" name="Oval 15">
              <a:extLst>
                <a:ext uri="{FF2B5EF4-FFF2-40B4-BE49-F238E27FC236}">
                  <a16:creationId xmlns:a16="http://schemas.microsoft.com/office/drawing/2014/main" id="{2CD8328F-1C5A-4463-BFF5-B312226B92C8}"/>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03B15B45-D440-446D-88FE-4A35A92E2AB4}"/>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8" name="Group 17">
            <a:extLst>
              <a:ext uri="{FF2B5EF4-FFF2-40B4-BE49-F238E27FC236}">
                <a16:creationId xmlns:a16="http://schemas.microsoft.com/office/drawing/2014/main" id="{7DFC0F9D-1CCA-458D-BDF7-1A98EBDB4499}"/>
              </a:ext>
            </a:extLst>
          </p:cNvPr>
          <p:cNvGrpSpPr/>
          <p:nvPr/>
        </p:nvGrpSpPr>
        <p:grpSpPr>
          <a:xfrm>
            <a:off x="2932566" y="5943150"/>
            <a:ext cx="496332" cy="487638"/>
            <a:chOff x="5998464" y="4616263"/>
            <a:chExt cx="1316736" cy="1314591"/>
          </a:xfrm>
        </p:grpSpPr>
        <p:sp>
          <p:nvSpPr>
            <p:cNvPr id="19" name="Oval 18">
              <a:extLst>
                <a:ext uri="{FF2B5EF4-FFF2-40B4-BE49-F238E27FC236}">
                  <a16:creationId xmlns:a16="http://schemas.microsoft.com/office/drawing/2014/main" id="{A2C0971A-0375-4205-B77A-2BCD4DA59713}"/>
                </a:ext>
              </a:extLst>
            </p:cNvPr>
            <p:cNvSpPr/>
            <p:nvPr/>
          </p:nvSpPr>
          <p:spPr>
            <a:xfrm>
              <a:off x="5998464" y="4616263"/>
              <a:ext cx="1316736" cy="1314591"/>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4F3EA34-47ED-43B6-B34C-665C2E35DCB7}"/>
                </a:ext>
              </a:extLst>
            </p:cNvPr>
            <p:cNvSpPr txBox="1"/>
            <p:nvPr/>
          </p:nvSpPr>
          <p:spPr>
            <a:xfrm>
              <a:off x="6173523" y="4762957"/>
              <a:ext cx="987553" cy="1079840"/>
            </a:xfrm>
            <a:prstGeom prst="rect">
              <a:avLst/>
            </a:prstGeom>
            <a:noFill/>
            <a:ln w="28575">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3"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sp>
        <p:nvSpPr>
          <p:cNvPr id="21" name="Slide Number Placeholder 1">
            <a:extLst>
              <a:ext uri="{FF2B5EF4-FFF2-40B4-BE49-F238E27FC236}">
                <a16:creationId xmlns:a16="http://schemas.microsoft.com/office/drawing/2014/main" id="{1C348C4A-6417-4CFD-B2B9-A91B4656DEB6}"/>
              </a:ext>
            </a:extLst>
          </p:cNvPr>
          <p:cNvSpPr txBox="1">
            <a:spLocks/>
          </p:cNvSpPr>
          <p:nvPr/>
        </p:nvSpPr>
        <p:spPr>
          <a:xfrm>
            <a:off x="9449812" y="6482498"/>
            <a:ext cx="2742188" cy="364224"/>
          </a:xfrm>
          <a:prstGeom prst="rect">
            <a:avLst/>
          </a:prstGeom>
        </p:spPr>
        <p:txBody>
          <a:bodyPr vert="horz" lIns="91440" tIns="45720" rIns="91440" bIns="45720" rtlCol="0" anchor="ctr"/>
          <a:lstStyle>
            <a:defPPr>
              <a:defRPr lang="en-US"/>
            </a:defPPr>
            <a:lvl1pPr marL="0" algn="r" defTabSz="914400" rtl="0" eaLnBrk="1" latinLnBrk="0" hangingPunct="1">
              <a:defRPr sz="176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1AF8B-0997-4AE9-B875-B7E2363D0751}" type="slidenum">
              <a:rPr lang="en-US" smtClean="0">
                <a:solidFill>
                  <a:srgbClr val="505050">
                    <a:tint val="75000"/>
                  </a:srgbClr>
                </a:solidFill>
                <a:latin typeface="Segoe UI"/>
              </a:rPr>
              <a:pPr/>
              <a:t>9</a:t>
            </a:fld>
            <a:endParaRPr lang="en-US">
              <a:solidFill>
                <a:srgbClr val="505050">
                  <a:tint val="75000"/>
                </a:srgbClr>
              </a:solidFill>
              <a:latin typeface="Segoe UI"/>
            </a:endParaRPr>
          </a:p>
        </p:txBody>
      </p:sp>
    </p:spTree>
    <p:extLst>
      <p:ext uri="{BB962C8B-B14F-4D97-AF65-F5344CB8AC3E}">
        <p14:creationId xmlns:p14="http://schemas.microsoft.com/office/powerpoint/2010/main" val="1281198936"/>
      </p:ext>
    </p:extLst>
  </p:cSld>
  <p:clrMapOvr>
    <a:masterClrMapping/>
  </p:clrMapOvr>
  <mc:AlternateContent xmlns:mc="http://schemas.openxmlformats.org/markup-compatibility/2006" xmlns:p14="http://schemas.microsoft.com/office/powerpoint/2010/main">
    <mc:Choice Requires="p14">
      <p:transition spd="slow" p14:dur="2000" advTm="23726"/>
    </mc:Choice>
    <mc:Fallback xmlns="">
      <p:transition spd="slow" advTm="23726"/>
    </mc:Fallback>
  </mc:AlternateContent>
</p:sld>
</file>

<file path=ppt/theme/theme1.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233ABAAE4B484887E2C69717567EDE" ma:contentTypeVersion="9" ma:contentTypeDescription="Create a new document." ma:contentTypeScope="" ma:versionID="582065eae3d971c481b81eb8d6635988">
  <xsd:schema xmlns:xsd="http://www.w3.org/2001/XMLSchema" xmlns:xs="http://www.w3.org/2001/XMLSchema" xmlns:p="http://schemas.microsoft.com/office/2006/metadata/properties" xmlns:ns3="aaa32805-7aaf-4760-85de-3e2c8bbb92c1" xmlns:ns4="45728aa8-8d75-454f-8e78-8fa54be1ed29" targetNamespace="http://schemas.microsoft.com/office/2006/metadata/properties" ma:root="true" ma:fieldsID="1bdf3d8bd2e089d9328da7c7be90db17" ns3:_="" ns4:_="">
    <xsd:import namespace="aaa32805-7aaf-4760-85de-3e2c8bbb92c1"/>
    <xsd:import namespace="45728aa8-8d75-454f-8e78-8fa54be1ed2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a32805-7aaf-4760-85de-3e2c8bbb92c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728aa8-8d75-454f-8e78-8fa54be1ed2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508110-09EE-44D0-B274-7A5B966C6576}">
  <ds:schemaRefs>
    <ds:schemaRef ds:uri="http://purl.org/dc/terms/"/>
    <ds:schemaRef ds:uri="http://www.w3.org/XML/1998/namespace"/>
    <ds:schemaRef ds:uri="http://schemas.microsoft.com/office/2006/documentManagement/types"/>
    <ds:schemaRef ds:uri="45728aa8-8d75-454f-8e78-8fa54be1ed29"/>
    <ds:schemaRef ds:uri="http://schemas.microsoft.com/office/infopath/2007/PartnerControls"/>
    <ds:schemaRef ds:uri="http://schemas.openxmlformats.org/package/2006/metadata/core-properties"/>
    <ds:schemaRef ds:uri="http://purl.org/dc/elements/1.1/"/>
    <ds:schemaRef ds:uri="aaa32805-7aaf-4760-85de-3e2c8bbb92c1"/>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681FF93-1011-4871-8EAC-0F0E0B627364}">
  <ds:schemaRefs>
    <ds:schemaRef ds:uri="45728aa8-8d75-454f-8e78-8fa54be1ed29"/>
    <ds:schemaRef ds:uri="aaa32805-7aaf-4760-85de-3e2c8bbb92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3E39775-4FDA-41CD-9907-7BCE4E762B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1948</TotalTime>
  <Words>3311</Words>
  <Application>Microsoft Office PowerPoint</Application>
  <PresentationFormat>Widescreen</PresentationFormat>
  <Paragraphs>368</Paragraphs>
  <Slides>32</Slides>
  <Notes>32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Arial</vt:lpstr>
      <vt:lpstr>Calibri</vt:lpstr>
      <vt:lpstr>Calibri Light</vt:lpstr>
      <vt:lpstr>Cambria Math</vt:lpstr>
      <vt:lpstr>Segoe UI</vt:lpstr>
      <vt:lpstr>Segoe UI Light</vt:lpstr>
      <vt:lpstr>Wingdings</vt:lpstr>
      <vt:lpstr>MS Brand White 16-9_Dec-2013</vt:lpstr>
      <vt:lpstr>Office Theme</vt:lpstr>
      <vt:lpstr>1_Office Theme</vt:lpstr>
      <vt:lpstr>PowerPoint Presentation</vt:lpstr>
      <vt:lpstr>PowerPoint Presentation</vt:lpstr>
      <vt:lpstr>PowerPoint Presentation</vt:lpstr>
      <vt:lpstr>PowerPoint Presentation</vt:lpstr>
      <vt:lpstr>1. Requirements &amp; Overview   2. CaPC Protocol  3. Empirical Evaluation </vt:lpstr>
      <vt:lpstr>PowerPoint Presentation</vt:lpstr>
      <vt:lpstr>PowerPoint Presentation</vt:lpstr>
      <vt:lpstr>PowerPoint Presentation</vt:lpstr>
      <vt:lpstr>PowerPoint Presentation</vt:lpstr>
      <vt:lpstr>PowerPoint Presentation</vt:lpstr>
      <vt:lpstr>1. Requirements &amp; Overview   2. CaPC Protocol  3. Empirical Evaluation </vt:lpstr>
      <vt:lpstr>PowerPoint Presentation</vt:lpstr>
      <vt:lpstr>PowerPoint Presentation</vt:lpstr>
      <vt:lpstr>PowerPoint Presentation</vt:lpstr>
      <vt:lpstr>1. Requirements &amp; Overview   2. CaPC Protocol  3. Empirical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Backup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Dziedzic</dc:creator>
  <cp:lastModifiedBy>Adam Dziedzic</cp:lastModifiedBy>
  <cp:revision>72</cp:revision>
  <dcterms:created xsi:type="dcterms:W3CDTF">2020-05-10T15:56:24Z</dcterms:created>
  <dcterms:modified xsi:type="dcterms:W3CDTF">2021-09-28T15:56:51Z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0x010100B1233ABAAE4B484887E2C69717567EDE</vt:lpwstr>
  </property>
</Properties>
</file>